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477" r:id="rId3"/>
    <p:sldId id="483" r:id="rId4"/>
    <p:sldId id="484" r:id="rId5"/>
    <p:sldId id="496" r:id="rId6"/>
    <p:sldId id="497" r:id="rId7"/>
    <p:sldId id="480" r:id="rId8"/>
    <p:sldId id="479" r:id="rId9"/>
    <p:sldId id="486" r:id="rId10"/>
    <p:sldId id="492" r:id="rId11"/>
    <p:sldId id="485" r:id="rId12"/>
    <p:sldId id="487" r:id="rId13"/>
    <p:sldId id="461" r:id="rId14"/>
    <p:sldId id="488" r:id="rId15"/>
    <p:sldId id="489" r:id="rId16"/>
    <p:sldId id="490" r:id="rId17"/>
    <p:sldId id="482" r:id="rId18"/>
    <p:sldId id="491" r:id="rId19"/>
    <p:sldId id="493" r:id="rId20"/>
    <p:sldId id="494" r:id="rId21"/>
    <p:sldId id="495" r:id="rId22"/>
    <p:sldId id="434" r:id="rId23"/>
    <p:sldId id="453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460" r:id="rId3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947" autoAdjust="0"/>
  </p:normalViewPr>
  <p:slideViewPr>
    <p:cSldViewPr>
      <p:cViewPr varScale="1">
        <p:scale>
          <a:sx n="80" d="100"/>
          <a:sy n="80" d="100"/>
        </p:scale>
        <p:origin x="19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5F9058B-594A-49E3-8D3D-0C5EF7F6C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908D45-8A0A-43EB-A534-9430A2A75D2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B5EE07A-0810-4193-BE04-1FDC793A56C8}" type="datetimeFigureOut">
              <a:rPr lang="zh-CN" altLang="en-US"/>
              <a:pPr>
                <a:defRPr/>
              </a:pPr>
              <a:t>2019/4/18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F50E78C-3CBD-4CBC-91F1-703350FCA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1798F471-4043-48C5-8492-D9CB5278D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3A64BE-BE13-4915-A91F-D1311EEF0B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DC5E3-AFED-4CE7-8624-1A387E396F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0A5158-7A66-449D-81F5-DB7F4F4BBB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48A827-479E-44A0-99EE-D1CB2E1AF3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DDA114-E66E-45F3-84D2-35E6B47768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4DD80A-14BB-4AF1-97B7-5076FBEEF4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B47-A2E3-47F3-A0AB-40E6780C2D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13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4DE2A1-81BE-41A0-9D94-235149793D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2F582A-8012-47C4-84CD-65B1DE7455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C8BFE22-1E4A-4F7A-98B6-C31C14A19C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DCA9E-744F-4BC3-AC04-D7923FE794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411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72116C-1584-4150-8F84-50D434BB7D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7381B1-4F8B-4832-911A-C63AD8ABF0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9B7631-F15E-4875-A5CB-A832D68D32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0A99A-1911-480D-A8B1-93F6196A3B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5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1">
                <a:solidFill>
                  <a:srgbClr val="7030A0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A63AAE0-5B42-4148-9AD1-FBB310D183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68DE54-970C-4A34-B2A9-520C9D39F7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CD1AE4-7978-4205-AC74-7C2E9E53D8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133A9-C07D-4A1C-8116-4C03C55F0D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42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964D0C-296C-4866-AC34-3971C3689C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D36AEC-EC8C-4F85-BF33-15D2323FE6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76DEA0-8E0C-47A1-B72D-43C6B7531A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646BB-B4B7-4700-B7B3-9FBB9E2D1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36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92769-0506-44F0-8C69-8EBCAB6231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D1C3C-399A-4456-AA60-1715E2D970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E645B-877D-4500-AA46-52213D9244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D6E6F-1435-4CDF-8708-0EAAFE41E0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01B5535-D60F-40E0-B979-89C0DEC8D7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179B26D-654C-4061-AF12-636BB4E779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0CF493-E43E-4CDF-A5F9-4D1DB05C30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7C1FA-0BC5-4026-8664-FE280FE19D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623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C552592-6816-46A6-A2BF-DF58AA40FC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403906E-3A31-4125-887A-3415E9E807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0093022-CE20-441F-A924-93A7416972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B73C9-BA1B-4006-BAD2-5B29CFC21C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26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BD23761-EB0C-49CB-AFD6-84012C9386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D05EF98-95FA-4402-9419-A6CE38B8D6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2496E2E-760D-410F-9445-71DE73A6ED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608C8-A4A0-4614-916B-3BB841F311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18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4722-D4F5-4CE4-AE7F-7CA6E760D4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C5541-E105-4089-ACF1-AAF8E01E1F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930B1-13F4-4C9D-B6FF-CD2543205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BFA31-E58B-4F9E-9409-0D3B51763F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313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797F0-6439-4FDA-A68C-A9864971D8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B5A36-8ED8-409C-8BC9-F6004DFBC6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E2235-9632-4FDE-AE0D-E462C0D42C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F722C-A78D-4CE4-9614-D64875FB77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43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12E0EEC-8F5A-4552-BE9B-996737FD2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749050D-B149-4468-B63F-1367AEF51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CDCD8F9-ADFB-4C64-B566-BED5FA2F1B3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3C2EB4-807F-4054-A9A0-BB348A29AD8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B2768BE-40E2-412E-A54B-3444ABA96EC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ADA8817-A090-4EC6-B3C2-9E9E7A3890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图片 2">
            <a:extLst>
              <a:ext uri="{FF2B5EF4-FFF2-40B4-BE49-F238E27FC236}">
                <a16:creationId xmlns:a16="http://schemas.microsoft.com/office/drawing/2014/main" id="{7D82B4A0-9D94-43EC-88FA-56DA7266E28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308725"/>
            <a:ext cx="91106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 descr="C:\Documents and Settings\sqz\桌面\图片1.jpg">
            <a:extLst>
              <a:ext uri="{FF2B5EF4-FFF2-40B4-BE49-F238E27FC236}">
                <a16:creationId xmlns:a16="http://schemas.microsoft.com/office/drawing/2014/main" id="{209D1A23-A0F2-4F7C-B5D3-8A5DDA83D3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671" r="217" b="51665"/>
          <a:stretch>
            <a:fillRect/>
          </a:stretch>
        </p:blipFill>
        <p:spPr bwMode="auto">
          <a:xfrm>
            <a:off x="0" y="0"/>
            <a:ext cx="9142413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57F292FE-B400-41C9-84F6-826F5AF35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989888" cy="147002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zh-CN" altLang="en-US" sz="3200"/>
              <a:t>数电习题课</a:t>
            </a:r>
          </a:p>
        </p:txBody>
      </p:sp>
      <p:sp>
        <p:nvSpPr>
          <p:cNvPr id="3075" name="副标题 2">
            <a:extLst>
              <a:ext uri="{FF2B5EF4-FFF2-40B4-BE49-F238E27FC236}">
                <a16:creationId xmlns:a16="http://schemas.microsoft.com/office/drawing/2014/main" id="{CC33110E-3439-434A-B44D-303263D662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350" y="3644900"/>
            <a:ext cx="6400800" cy="1752600"/>
          </a:xfrm>
        </p:spPr>
        <p:txBody>
          <a:bodyPr/>
          <a:lstStyle/>
          <a:p>
            <a:r>
              <a:rPr lang="zh-CN" altLang="en-US" sz="1600"/>
              <a:t>信电学院信通所 </a:t>
            </a:r>
            <a:r>
              <a:rPr lang="zh-CN" altLang="en-US" sz="2000">
                <a:latin typeface="华文行楷" panose="02010800040101010101" pitchFamily="2" charset="-122"/>
                <a:ea typeface="华文行楷" panose="02010800040101010101" pitchFamily="2" charset="-122"/>
              </a:rPr>
              <a:t>刘旭</a:t>
            </a:r>
            <a:endParaRPr lang="en-US" altLang="zh-CN" sz="1200"/>
          </a:p>
          <a:p>
            <a:r>
              <a:rPr lang="en-US" altLang="zh-CN" sz="1400"/>
              <a:t>niedays@zju.edu.cn</a:t>
            </a:r>
          </a:p>
          <a:p>
            <a:r>
              <a:rPr lang="en-US" altLang="zh-CN" sz="1400"/>
              <a:t>13777892109</a:t>
            </a:r>
          </a:p>
          <a:p>
            <a:r>
              <a:rPr lang="zh-CN" altLang="en-US" sz="1400"/>
              <a:t>浙江大学玉泉校区信电楼</a:t>
            </a:r>
            <a:r>
              <a:rPr lang="en-US" altLang="zh-CN" sz="1400"/>
              <a:t>308</a:t>
            </a:r>
            <a:r>
              <a:rPr lang="zh-CN" altLang="en-US" sz="1400"/>
              <a:t>室</a:t>
            </a:r>
            <a:endParaRPr lang="en-US" altLang="zh-CN" sz="1400"/>
          </a:p>
        </p:txBody>
      </p:sp>
      <p:sp>
        <p:nvSpPr>
          <p:cNvPr id="3076" name="灯片编号占位符 1">
            <a:extLst>
              <a:ext uri="{FF2B5EF4-FFF2-40B4-BE49-F238E27FC236}">
                <a16:creationId xmlns:a16="http://schemas.microsoft.com/office/drawing/2014/main" id="{03DFAED3-2CEC-4129-9F29-50AC5147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7C8F93-BC3A-4CFD-8A47-A1D79BDC9C9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5AB2B05C-F32B-402C-B8AE-565575837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1" name="内容占位符 2">
            <a:extLst>
              <a:ext uri="{FF2B5EF4-FFF2-40B4-BE49-F238E27FC236}">
                <a16:creationId xmlns:a16="http://schemas.microsoft.com/office/drawing/2014/main" id="{92ADC886-1B78-4D22-B357-24D58FDF64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0CD2B4D8-ACD1-4854-A03D-59F4044608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985234-83D0-4519-9FE8-A7AFAAED2F59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17413" name="图片 4" descr="C:\Users\ninedays\tmp\WeChat Files\e5d3511da6e93837baa1420fb0569f6.png">
            <a:extLst>
              <a:ext uri="{FF2B5EF4-FFF2-40B4-BE49-F238E27FC236}">
                <a16:creationId xmlns:a16="http://schemas.microsoft.com/office/drawing/2014/main" id="{3EB21593-BDFD-4932-BBDE-FDC200EF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 b="70055"/>
          <a:stretch>
            <a:fillRect/>
          </a:stretch>
        </p:blipFill>
        <p:spPr bwMode="auto">
          <a:xfrm>
            <a:off x="1187450" y="1630363"/>
            <a:ext cx="604837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6">
            <a:extLst>
              <a:ext uri="{FF2B5EF4-FFF2-40B4-BE49-F238E27FC236}">
                <a16:creationId xmlns:a16="http://schemas.microsoft.com/office/drawing/2014/main" id="{EC437479-79EE-47A6-96FF-C324CAAE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659063"/>
            <a:ext cx="2087563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图片 8">
            <a:extLst>
              <a:ext uri="{FF2B5EF4-FFF2-40B4-BE49-F238E27FC236}">
                <a16:creationId xmlns:a16="http://schemas.microsoft.com/office/drawing/2014/main" id="{4EA5178D-727B-4DF7-8F52-ADDDF2D8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2659063"/>
            <a:ext cx="1893887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图片 10">
            <a:extLst>
              <a:ext uri="{FF2B5EF4-FFF2-40B4-BE49-F238E27FC236}">
                <a16:creationId xmlns:a16="http://schemas.microsoft.com/office/drawing/2014/main" id="{21740EA7-7CBF-45E3-9FE8-B7BC01584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2659063"/>
            <a:ext cx="1854200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CF19F35B-A464-4A78-BECD-F909ABCF22BE}"/>
              </a:ext>
            </a:extLst>
          </p:cNvPr>
          <p:cNvSpPr/>
          <p:nvPr/>
        </p:nvSpPr>
        <p:spPr>
          <a:xfrm>
            <a:off x="4643438" y="3429000"/>
            <a:ext cx="755650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18" name="文本框 12">
            <a:extLst>
              <a:ext uri="{FF2B5EF4-FFF2-40B4-BE49-F238E27FC236}">
                <a16:creationId xmlns:a16="http://schemas.microsoft.com/office/drawing/2014/main" id="{84FAE32A-0306-4C45-8989-D04FCCBD4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605338"/>
            <a:ext cx="2406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F = BCD+ABD+ABC</a:t>
            </a:r>
            <a:endParaRPr lang="zh-CN" altLang="en-US"/>
          </a:p>
        </p:txBody>
      </p:sp>
      <p:pic>
        <p:nvPicPr>
          <p:cNvPr id="17419" name="图片 14">
            <a:extLst>
              <a:ext uri="{FF2B5EF4-FFF2-40B4-BE49-F238E27FC236}">
                <a16:creationId xmlns:a16="http://schemas.microsoft.com/office/drawing/2014/main" id="{6319016B-6757-4251-ACB6-930CF74C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387975"/>
            <a:ext cx="4662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AB9C041E-34B9-48E1-8CF1-C981142A3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0D9A5B23-55CC-440D-8C8B-967DC247E1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已知逻辑函数</a:t>
            </a:r>
            <a:r>
              <a:rPr lang="en-US" altLang="zh-CN" dirty="0"/>
              <a:t>				    </a:t>
            </a:r>
            <a:r>
              <a:rPr lang="zh-CN" altLang="zh-CN" dirty="0"/>
              <a:t>的简化表达式为</a:t>
            </a:r>
            <a:r>
              <a:rPr lang="en-US" altLang="zh-CN" dirty="0"/>
              <a:t>			    </a:t>
            </a:r>
            <a:r>
              <a:rPr lang="zh-CN" altLang="en-US" dirty="0"/>
              <a:t>，</a:t>
            </a:r>
            <a:r>
              <a:rPr lang="zh-CN" altLang="zh-CN" dirty="0"/>
              <a:t>试问它至少有哪些无关项？</a:t>
            </a:r>
            <a:endParaRPr lang="en-US" altLang="zh-CN" dirty="0"/>
          </a:p>
          <a:p>
            <a:endParaRPr lang="en-US" altLang="zh-CN" sz="1800" b="0" dirty="0"/>
          </a:p>
          <a:p>
            <a:endParaRPr lang="en-US" altLang="zh-CN" sz="1800" b="0" dirty="0"/>
          </a:p>
        </p:txBody>
      </p:sp>
      <p:sp>
        <p:nvSpPr>
          <p:cNvPr id="16388" name="灯片编号占位符 3">
            <a:extLst>
              <a:ext uri="{FF2B5EF4-FFF2-40B4-BE49-F238E27FC236}">
                <a16:creationId xmlns:a16="http://schemas.microsoft.com/office/drawing/2014/main" id="{94F8B5AD-D296-45FB-A625-62803DE7B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3720C1-A1EB-406F-9AC5-6A34F9EEB83A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16389" name="Rectangle 10">
            <a:extLst>
              <a:ext uri="{FF2B5EF4-FFF2-40B4-BE49-F238E27FC236}">
                <a16:creationId xmlns:a16="http://schemas.microsoft.com/office/drawing/2014/main" id="{3574E094-5C9F-4BFA-97DA-A0F128D7D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6390" name="对象 13">
            <a:extLst>
              <a:ext uri="{FF2B5EF4-FFF2-40B4-BE49-F238E27FC236}">
                <a16:creationId xmlns:a16="http://schemas.microsoft.com/office/drawing/2014/main" id="{E790166C-34B4-4BAB-A923-B29A0CC146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1692275"/>
          <a:ext cx="3365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5" r:id="rId3" imgW="2235200" imgH="241300" progId="Equation.3">
                  <p:embed/>
                </p:oleObj>
              </mc:Choice>
              <mc:Fallback>
                <p:oleObj r:id="rId3" imgW="2235200" imgH="241300" progId="Equation.3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692275"/>
                        <a:ext cx="33655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13">
            <a:extLst>
              <a:ext uri="{FF2B5EF4-FFF2-40B4-BE49-F238E27FC236}">
                <a16:creationId xmlns:a16="http://schemas.microsoft.com/office/drawing/2014/main" id="{497CD4AE-6E56-4CB5-BBE9-BBB80C961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6392" name="对象 15">
            <a:extLst>
              <a:ext uri="{FF2B5EF4-FFF2-40B4-BE49-F238E27FC236}">
                <a16:creationId xmlns:a16="http://schemas.microsoft.com/office/drawing/2014/main" id="{59ABCB22-54F6-49DE-A2C0-401045931D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152650"/>
          <a:ext cx="2413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" r:id="rId5" imgW="1600200" imgH="241300" progId="Equation.3">
                  <p:embed/>
                </p:oleObj>
              </mc:Choice>
              <mc:Fallback>
                <p:oleObj r:id="rId5" imgW="1600200" imgH="241300" progId="Equation.3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52650"/>
                        <a:ext cx="2413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D5D8A4C-6089-4EFE-A6F4-EC3CDB610768}"/>
              </a:ext>
            </a:extLst>
          </p:cNvPr>
          <p:cNvGraphicFramePr>
            <a:graphicFrameLocks noGrp="1"/>
          </p:cNvGraphicFramePr>
          <p:nvPr/>
        </p:nvGraphicFramePr>
        <p:xfrm>
          <a:off x="5221288" y="3330575"/>
          <a:ext cx="266382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62">
                  <a:extLst>
                    <a:ext uri="{9D8B030D-6E8A-4147-A177-3AD203B41FA5}">
                      <a16:colId xmlns:a16="http://schemas.microsoft.com/office/drawing/2014/main" val="2706909064"/>
                    </a:ext>
                  </a:extLst>
                </a:gridCol>
                <a:gridCol w="489568">
                  <a:extLst>
                    <a:ext uri="{9D8B030D-6E8A-4147-A177-3AD203B41FA5}">
                      <a16:colId xmlns:a16="http://schemas.microsoft.com/office/drawing/2014/main" val="2734143214"/>
                    </a:ext>
                  </a:extLst>
                </a:gridCol>
                <a:gridCol w="532765">
                  <a:extLst>
                    <a:ext uri="{9D8B030D-6E8A-4147-A177-3AD203B41FA5}">
                      <a16:colId xmlns:a16="http://schemas.microsoft.com/office/drawing/2014/main" val="968497290"/>
                    </a:ext>
                  </a:extLst>
                </a:gridCol>
                <a:gridCol w="532765">
                  <a:extLst>
                    <a:ext uri="{9D8B030D-6E8A-4147-A177-3AD203B41FA5}">
                      <a16:colId xmlns:a16="http://schemas.microsoft.com/office/drawing/2014/main" val="3259565826"/>
                    </a:ext>
                  </a:extLst>
                </a:gridCol>
                <a:gridCol w="532765">
                  <a:extLst>
                    <a:ext uri="{9D8B030D-6E8A-4147-A177-3AD203B41FA5}">
                      <a16:colId xmlns:a16="http://schemas.microsoft.com/office/drawing/2014/main" val="3165339843"/>
                    </a:ext>
                  </a:extLst>
                </a:gridCol>
              </a:tblGrid>
              <a:tr h="331835">
                <a:tc>
                  <a:txBody>
                    <a:bodyPr/>
                    <a:lstStyle/>
                    <a:p>
                      <a:r>
                        <a:rPr lang="en-US" altLang="zh-CN" sz="900" b="1" dirty="0">
                          <a:solidFill>
                            <a:schemeClr val="tx1"/>
                          </a:solidFill>
                        </a:rPr>
                        <a:t>AB\CD</a:t>
                      </a:r>
                      <a:endParaRPr lang="zh-CN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extLst>
                  <a:ext uri="{0D108BD9-81ED-4DB2-BD59-A6C34878D82A}">
                    <a16:rowId xmlns:a16="http://schemas.microsoft.com/office/drawing/2014/main" val="895627244"/>
                  </a:ext>
                </a:extLst>
              </a:tr>
              <a:tr h="309821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extLst>
                  <a:ext uri="{0D108BD9-81ED-4DB2-BD59-A6C34878D82A}">
                    <a16:rowId xmlns:a16="http://schemas.microsoft.com/office/drawing/2014/main" val="1209965407"/>
                  </a:ext>
                </a:extLst>
              </a:tr>
              <a:tr h="309821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extLst>
                  <a:ext uri="{0D108BD9-81ED-4DB2-BD59-A6C34878D82A}">
                    <a16:rowId xmlns:a16="http://schemas.microsoft.com/office/drawing/2014/main" val="4125930904"/>
                  </a:ext>
                </a:extLst>
              </a:tr>
              <a:tr h="309821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extLst>
                  <a:ext uri="{0D108BD9-81ED-4DB2-BD59-A6C34878D82A}">
                    <a16:rowId xmlns:a16="http://schemas.microsoft.com/office/drawing/2014/main" val="2843808425"/>
                  </a:ext>
                </a:extLst>
              </a:tr>
              <a:tr h="309821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/>
                </a:tc>
                <a:extLst>
                  <a:ext uri="{0D108BD9-81ED-4DB2-BD59-A6C34878D82A}">
                    <a16:rowId xmlns:a16="http://schemas.microsoft.com/office/drawing/2014/main" val="2400683366"/>
                  </a:ext>
                </a:extLst>
              </a:tr>
            </a:tbl>
          </a:graphicData>
        </a:graphic>
      </p:graphicFrame>
      <p:sp>
        <p:nvSpPr>
          <p:cNvPr id="18" name="右中括号 17">
            <a:extLst>
              <a:ext uri="{FF2B5EF4-FFF2-40B4-BE49-F238E27FC236}">
                <a16:creationId xmlns:a16="http://schemas.microsoft.com/office/drawing/2014/main" id="{DDC2D836-8A27-4F23-99A1-B884F588981F}"/>
              </a:ext>
            </a:extLst>
          </p:cNvPr>
          <p:cNvSpPr/>
          <p:nvPr/>
        </p:nvSpPr>
        <p:spPr>
          <a:xfrm>
            <a:off x="5868988" y="4122738"/>
            <a:ext cx="431800" cy="576262"/>
          </a:xfrm>
          <a:prstGeom prst="rightBracket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右中括号 18">
            <a:extLst>
              <a:ext uri="{FF2B5EF4-FFF2-40B4-BE49-F238E27FC236}">
                <a16:creationId xmlns:a16="http://schemas.microsoft.com/office/drawing/2014/main" id="{87BBAFDE-C023-4539-9F35-17F9C4F22102}"/>
              </a:ext>
            </a:extLst>
          </p:cNvPr>
          <p:cNvSpPr/>
          <p:nvPr/>
        </p:nvSpPr>
        <p:spPr>
          <a:xfrm rot="10800000">
            <a:off x="7396163" y="4122738"/>
            <a:ext cx="431800" cy="576262"/>
          </a:xfrm>
          <a:prstGeom prst="rightBracket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88BB2262-13BB-4DED-AB87-C2007CE426D1}"/>
              </a:ext>
            </a:extLst>
          </p:cNvPr>
          <p:cNvSpPr/>
          <p:nvPr/>
        </p:nvSpPr>
        <p:spPr>
          <a:xfrm rot="5400000">
            <a:off x="6588919" y="3405982"/>
            <a:ext cx="431800" cy="950912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右中括号 20">
            <a:extLst>
              <a:ext uri="{FF2B5EF4-FFF2-40B4-BE49-F238E27FC236}">
                <a16:creationId xmlns:a16="http://schemas.microsoft.com/office/drawing/2014/main" id="{B0E8678D-35C1-4B00-B358-0EDD221F0199}"/>
              </a:ext>
            </a:extLst>
          </p:cNvPr>
          <p:cNvSpPr/>
          <p:nvPr/>
        </p:nvSpPr>
        <p:spPr>
          <a:xfrm rot="16200000">
            <a:off x="6560344" y="4468019"/>
            <a:ext cx="431800" cy="950912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BDD4AB-1EB5-492C-8A70-B567565DF478}"/>
              </a:ext>
            </a:extLst>
          </p:cNvPr>
          <p:cNvSpPr txBox="1"/>
          <p:nvPr/>
        </p:nvSpPr>
        <p:spPr>
          <a:xfrm>
            <a:off x="797893" y="3718703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无关项：</a:t>
            </a:r>
            <a:r>
              <a:rPr lang="en-US" altLang="zh-CN" dirty="0"/>
              <a:t>ABC’D’</a:t>
            </a:r>
            <a:r>
              <a:rPr lang="zh-CN" altLang="en-US" dirty="0"/>
              <a:t>、</a:t>
            </a:r>
            <a:r>
              <a:rPr lang="en-US" altLang="zh-CN" dirty="0"/>
              <a:t>AB’CD</a:t>
            </a:r>
            <a:r>
              <a:rPr lang="zh-CN" altLang="en-US" dirty="0"/>
              <a:t>、</a:t>
            </a:r>
            <a:r>
              <a:rPr lang="en-US" altLang="zh-CN" dirty="0"/>
              <a:t>ABCD’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28666549-19F3-49C9-B470-2C79CC55E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F0CAC547-9373-4F9C-8013-ACAEB4C1B9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dirty="0"/>
              <a:t>试用全加器实现</a:t>
            </a:r>
            <a:r>
              <a:rPr lang="en-US" altLang="zh-CN" sz="1800" dirty="0"/>
              <a:t>4</a:t>
            </a:r>
            <a:r>
              <a:rPr lang="zh-CN" altLang="zh-CN" sz="1800" dirty="0"/>
              <a:t>位无符号数乘</a:t>
            </a:r>
            <a:r>
              <a:rPr lang="en-US" altLang="zh-CN" sz="1800" dirty="0"/>
              <a:t>3</a:t>
            </a:r>
            <a:r>
              <a:rPr lang="zh-CN" altLang="zh-CN" sz="1800" dirty="0"/>
              <a:t>的逻辑电路，即</a:t>
            </a:r>
            <a:r>
              <a:rPr lang="en-US" altLang="zh-CN" sz="1800" dirty="0"/>
              <a:t>P=3A</a:t>
            </a:r>
            <a:r>
              <a:rPr lang="zh-CN" altLang="zh-CN" sz="1800" dirty="0"/>
              <a:t>，其中</a:t>
            </a:r>
            <a:r>
              <a:rPr lang="en-US" altLang="zh-CN" sz="1800" dirty="0"/>
              <a:t>A=a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0</a:t>
            </a:r>
            <a:r>
              <a:rPr lang="zh-CN" altLang="zh-CN" sz="1800" baseline="-25000" dirty="0"/>
              <a:t>，  </a:t>
            </a:r>
            <a:r>
              <a:rPr lang="zh-CN" altLang="zh-CN" sz="1800" dirty="0"/>
              <a:t>给出设计原理，画出逻辑图（要求使用的全加器尽可能少，且不能附加其他门电路）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>
                <a:solidFill>
                  <a:srgbClr val="FF0000"/>
                </a:solidFill>
              </a:rPr>
              <a:t>注：</a:t>
            </a:r>
            <a:r>
              <a:rPr lang="en-US" altLang="zh-CN" sz="1800" dirty="0">
                <a:solidFill>
                  <a:srgbClr val="FF0000"/>
                </a:solidFill>
              </a:rPr>
              <a:t>P=2A+A, 2A</a:t>
            </a:r>
            <a:r>
              <a:rPr lang="zh-CN" altLang="en-US" sz="1800" dirty="0">
                <a:solidFill>
                  <a:srgbClr val="FF0000"/>
                </a:solidFill>
              </a:rPr>
              <a:t>即为</a:t>
            </a:r>
            <a:r>
              <a:rPr lang="en-US" altLang="zh-CN" sz="1800" dirty="0">
                <a:solidFill>
                  <a:srgbClr val="FF0000"/>
                </a:solidFill>
              </a:rPr>
              <a:t>A</a:t>
            </a:r>
            <a:r>
              <a:rPr lang="zh-CN" altLang="en-US" sz="1800" dirty="0">
                <a:solidFill>
                  <a:srgbClr val="FF0000"/>
                </a:solidFill>
              </a:rPr>
              <a:t>左移一位</a:t>
            </a:r>
            <a:endParaRPr lang="en-US" altLang="zh-CN" sz="1800" dirty="0">
              <a:solidFill>
                <a:srgbClr val="FF0000"/>
              </a:solidFill>
            </a:endParaRP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4B8CFE3B-80AA-4F89-8319-77B44B5F22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C04AED8-7CC0-4B9C-BC77-98FDAFC07095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18437" name="图片 5">
            <a:extLst>
              <a:ext uri="{FF2B5EF4-FFF2-40B4-BE49-F238E27FC236}">
                <a16:creationId xmlns:a16="http://schemas.microsoft.com/office/drawing/2014/main" id="{B74D4D93-89B6-4F59-A498-062A5942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702050"/>
            <a:ext cx="201612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A17560C-C3DF-4E06-99E7-282A86E08215}"/>
              </a:ext>
            </a:extLst>
          </p:cNvPr>
          <p:cNvSpPr/>
          <p:nvPr/>
        </p:nvSpPr>
        <p:spPr>
          <a:xfrm>
            <a:off x="1250950" y="4449763"/>
            <a:ext cx="1295400" cy="1031875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8439" name="图片 8">
            <a:extLst>
              <a:ext uri="{FF2B5EF4-FFF2-40B4-BE49-F238E27FC236}">
                <a16:creationId xmlns:a16="http://schemas.microsoft.com/office/drawing/2014/main" id="{0B076F0C-E213-439B-A06E-D29D3C43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573463"/>
            <a:ext cx="49339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A8E57335-20BB-4E9B-A5B2-B45FBC97F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历年期中试题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2B1FC15F-144E-4BEE-B978-D78592C92B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397000"/>
          </a:xfrm>
        </p:spPr>
        <p:txBody>
          <a:bodyPr/>
          <a:lstStyle/>
          <a:p>
            <a:r>
              <a:rPr lang="zh-CN" altLang="en-US" sz="2400"/>
              <a:t>设</a:t>
            </a:r>
            <a:r>
              <a:rPr lang="en-US" altLang="zh-CN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lang="zh-CN" altLang="en-US" sz="2400"/>
              <a:t>为四位二进制数，试用一片四位二进制加法器</a:t>
            </a:r>
            <a:r>
              <a:rPr lang="en-US" altLang="zh-CN" sz="2400"/>
              <a:t>74283</a:t>
            </a:r>
            <a:r>
              <a:rPr lang="zh-CN" altLang="en-US" sz="2400"/>
              <a:t>实现函数</a:t>
            </a:r>
            <a:r>
              <a:rPr lang="en-US" altLang="zh-CN" sz="2400"/>
              <a:t>Y=4A+B</a:t>
            </a:r>
            <a:endParaRPr lang="zh-CN" altLang="en-US" sz="240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5E781FC4-D58F-46C6-86F8-226A4F1C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357563"/>
            <a:ext cx="5618162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TextBox 3">
            <a:extLst>
              <a:ext uri="{FF2B5EF4-FFF2-40B4-BE49-F238E27FC236}">
                <a16:creationId xmlns:a16="http://schemas.microsoft.com/office/drawing/2014/main" id="{0833C3E8-0BD8-4C39-B548-8001304E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708275"/>
            <a:ext cx="1511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解</a:t>
            </a:r>
          </a:p>
        </p:txBody>
      </p:sp>
      <p:sp>
        <p:nvSpPr>
          <p:cNvPr id="19462" name="灯片编号占位符 1">
            <a:extLst>
              <a:ext uri="{FF2B5EF4-FFF2-40B4-BE49-F238E27FC236}">
                <a16:creationId xmlns:a16="http://schemas.microsoft.com/office/drawing/2014/main" id="{058CDCD0-FE17-46FF-BDB6-B8912676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9DA8A9-0B06-4C91-95CA-523CA79CE3A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B76BDDBB-0973-4C03-B9D5-0A5754891B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F7E3115F-92A6-4E9C-81A7-19CC051C2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600"/>
              <a:t>用两个</a:t>
            </a:r>
            <a:r>
              <a:rPr lang="en-US" altLang="zh-CN" sz="1600"/>
              <a:t>8</a:t>
            </a:r>
            <a:r>
              <a:rPr lang="zh-CN" altLang="zh-CN" sz="1600"/>
              <a:t>选</a:t>
            </a:r>
            <a:r>
              <a:rPr lang="en-US" altLang="zh-CN" sz="1600"/>
              <a:t>1</a:t>
            </a:r>
            <a:r>
              <a:rPr lang="zh-CN" altLang="zh-CN" sz="1600"/>
              <a:t>数据选择器</a:t>
            </a:r>
            <a:r>
              <a:rPr lang="en-US" altLang="zh-CN" sz="1600"/>
              <a:t>74LS151</a:t>
            </a:r>
            <a:r>
              <a:rPr lang="zh-CN" altLang="zh-CN" sz="1600"/>
              <a:t>及适当门电路设计一个数值比较器，比较两个二进制数</a:t>
            </a:r>
            <a:r>
              <a:rPr lang="en-US" altLang="zh-CN" sz="1600"/>
              <a:t>A</a:t>
            </a:r>
            <a:r>
              <a:rPr lang="zh-CN" altLang="zh-CN" sz="1600"/>
              <a:t>（</a:t>
            </a:r>
            <a:r>
              <a:rPr lang="en-US" altLang="zh-CN" sz="1600"/>
              <a:t>a</a:t>
            </a:r>
            <a:r>
              <a:rPr lang="en-US" altLang="zh-CN" sz="1600" baseline="-25000"/>
              <a:t>1</a:t>
            </a:r>
            <a:r>
              <a:rPr lang="en-US" altLang="zh-CN" sz="1600"/>
              <a:t>a</a:t>
            </a:r>
            <a:r>
              <a:rPr lang="en-US" altLang="zh-CN" sz="1600" baseline="-25000"/>
              <a:t>0</a:t>
            </a:r>
            <a:r>
              <a:rPr lang="zh-CN" altLang="zh-CN" sz="1600"/>
              <a:t>）和</a:t>
            </a:r>
            <a:r>
              <a:rPr lang="en-US" altLang="zh-CN" sz="1600"/>
              <a:t>B</a:t>
            </a:r>
            <a:r>
              <a:rPr lang="zh-CN" altLang="zh-CN" sz="1600"/>
              <a:t>（</a:t>
            </a:r>
            <a:r>
              <a:rPr lang="en-US" altLang="zh-CN" sz="1600"/>
              <a:t>b</a:t>
            </a:r>
            <a:r>
              <a:rPr lang="en-US" altLang="zh-CN" sz="1600" baseline="-25000"/>
              <a:t>1</a:t>
            </a:r>
            <a:r>
              <a:rPr lang="en-US" altLang="zh-CN" sz="1600"/>
              <a:t>b</a:t>
            </a:r>
            <a:r>
              <a:rPr lang="en-US" altLang="zh-CN" sz="1600" baseline="-25000"/>
              <a:t>0</a:t>
            </a:r>
            <a:r>
              <a:rPr lang="zh-CN" altLang="zh-CN" sz="1600"/>
              <a:t>），能分别给出</a:t>
            </a:r>
            <a:r>
              <a:rPr lang="en-US" altLang="zh-CN" sz="1600"/>
              <a:t>A-B&gt;=2</a:t>
            </a:r>
            <a:r>
              <a:rPr lang="zh-CN" altLang="zh-CN" sz="1600"/>
              <a:t>，</a:t>
            </a:r>
            <a:r>
              <a:rPr lang="en-US" altLang="zh-CN" sz="1600"/>
              <a:t>B-A&gt;=2</a:t>
            </a:r>
            <a:r>
              <a:rPr lang="zh-CN" altLang="zh-CN" sz="1600"/>
              <a:t>和</a:t>
            </a:r>
            <a:r>
              <a:rPr lang="en-US" altLang="zh-CN" sz="1600"/>
              <a:t>|A-B|&lt;2</a:t>
            </a:r>
            <a:r>
              <a:rPr lang="zh-CN" altLang="zh-CN" sz="1600"/>
              <a:t>的输出信号。要求</a:t>
            </a:r>
          </a:p>
          <a:p>
            <a:r>
              <a:rPr lang="en-US" altLang="zh-CN" sz="1600"/>
              <a:t>1)</a:t>
            </a:r>
            <a:r>
              <a:rPr lang="zh-CN" altLang="zh-CN" sz="1600"/>
              <a:t>写出真值表；</a:t>
            </a:r>
          </a:p>
          <a:p>
            <a:r>
              <a:rPr lang="en-US" altLang="zh-CN" sz="1600"/>
              <a:t>2)</a:t>
            </a:r>
            <a:r>
              <a:rPr lang="zh-CN" altLang="zh-CN" sz="1600"/>
              <a:t>输出表达式；</a:t>
            </a:r>
          </a:p>
          <a:p>
            <a:r>
              <a:rPr lang="en-US" altLang="zh-CN" sz="1600"/>
              <a:t>3)</a:t>
            </a:r>
            <a:r>
              <a:rPr lang="zh-CN" altLang="zh-CN" sz="1600"/>
              <a:t>画出逻辑图。</a:t>
            </a:r>
            <a:endParaRPr lang="en-US" altLang="zh-CN" sz="1600"/>
          </a:p>
          <a:p>
            <a:r>
              <a:rPr lang="zh-CN" altLang="en-US" sz="1600">
                <a:solidFill>
                  <a:srgbClr val="FF0000"/>
                </a:solidFill>
              </a:rPr>
              <a:t>注：</a:t>
            </a:r>
            <a:r>
              <a:rPr lang="zh-CN" altLang="zh-CN" sz="1600">
                <a:solidFill>
                  <a:srgbClr val="FF0000"/>
                </a:solidFill>
              </a:rPr>
              <a:t>一个有三个输出分别表示</a:t>
            </a:r>
            <a:r>
              <a:rPr lang="en-US" altLang="zh-CN" sz="1600">
                <a:solidFill>
                  <a:srgbClr val="FF0000"/>
                </a:solidFill>
              </a:rPr>
              <a:t>A-B&gt;=2, B-A&gt;=2</a:t>
            </a:r>
            <a:r>
              <a:rPr lang="zh-CN" altLang="zh-CN" sz="1600">
                <a:solidFill>
                  <a:srgbClr val="FF0000"/>
                </a:solidFill>
              </a:rPr>
              <a:t>和</a:t>
            </a:r>
            <a:r>
              <a:rPr lang="en-US" altLang="zh-CN" sz="1600">
                <a:solidFill>
                  <a:srgbClr val="FF0000"/>
                </a:solidFill>
              </a:rPr>
              <a:t>|A-B|&lt;2</a:t>
            </a:r>
            <a:r>
              <a:rPr lang="zh-CN" altLang="en-US" sz="1600">
                <a:solidFill>
                  <a:srgbClr val="FF0000"/>
                </a:solidFill>
              </a:rPr>
              <a:t>；</a:t>
            </a:r>
            <a:r>
              <a:rPr lang="zh-CN" altLang="zh-CN" sz="1600">
                <a:solidFill>
                  <a:srgbClr val="FF0000"/>
                </a:solidFill>
              </a:rPr>
              <a:t>第三问中控制端选择不同的变量，可有不同的图，答案不唯一</a:t>
            </a:r>
          </a:p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5840B901-D59D-4F86-AC64-AF754D6F0C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CA40EAC-6594-4D4C-9A1A-788939935CA3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22533" name="图片 5">
            <a:extLst>
              <a:ext uri="{FF2B5EF4-FFF2-40B4-BE49-F238E27FC236}">
                <a16:creationId xmlns:a16="http://schemas.microsoft.com/office/drawing/2014/main" id="{7804E245-2F4A-48FD-B666-D24AC8A7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571875"/>
            <a:ext cx="1592262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文本框 6">
            <a:extLst>
              <a:ext uri="{FF2B5EF4-FFF2-40B4-BE49-F238E27FC236}">
                <a16:creationId xmlns:a16="http://schemas.microsoft.com/office/drawing/2014/main" id="{2CCEF603-AB88-45AE-9F46-255BD6AD0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3644900"/>
            <a:ext cx="14620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Y1: A-B&gt;=2</a:t>
            </a:r>
          </a:p>
          <a:p>
            <a:r>
              <a:rPr lang="en-US" altLang="zh-CN" dirty="0"/>
              <a:t>Y2: B-A&gt;=2</a:t>
            </a:r>
          </a:p>
          <a:p>
            <a:r>
              <a:rPr lang="en-US" altLang="zh-CN" dirty="0"/>
              <a:t>Y3: |A-B|&lt;2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C2833016-5DB4-47AD-8686-4C56ECFB46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70F3C2AF-C2F9-4A96-B4B0-E2E6D5C43A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600" dirty="0"/>
              <a:t>用两个</a:t>
            </a:r>
            <a:r>
              <a:rPr lang="en-US" altLang="zh-CN" sz="1600" dirty="0"/>
              <a:t>8</a:t>
            </a:r>
            <a:r>
              <a:rPr lang="zh-CN" altLang="zh-CN" sz="1600" dirty="0"/>
              <a:t>选</a:t>
            </a:r>
            <a:r>
              <a:rPr lang="en-US" altLang="zh-CN" sz="1600" dirty="0"/>
              <a:t>1</a:t>
            </a:r>
            <a:r>
              <a:rPr lang="zh-CN" altLang="zh-CN" sz="1600" dirty="0"/>
              <a:t>数据选择器</a:t>
            </a:r>
            <a:r>
              <a:rPr lang="en-US" altLang="zh-CN" sz="1600" dirty="0"/>
              <a:t>74LS151</a:t>
            </a:r>
            <a:r>
              <a:rPr lang="zh-CN" altLang="zh-CN" sz="1600" dirty="0"/>
              <a:t>及适当门电路设计一个数值比较器，比较两个二进制数</a:t>
            </a:r>
            <a:r>
              <a:rPr lang="en-US" altLang="zh-CN" sz="1600" dirty="0"/>
              <a:t>A</a:t>
            </a:r>
            <a:r>
              <a:rPr lang="zh-CN" altLang="zh-CN" sz="1600" dirty="0"/>
              <a:t>（</a:t>
            </a:r>
            <a:r>
              <a:rPr lang="en-US" altLang="zh-CN" sz="1600" dirty="0"/>
              <a:t>a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a</a:t>
            </a:r>
            <a:r>
              <a:rPr lang="en-US" altLang="zh-CN" sz="1600" baseline="-25000" dirty="0"/>
              <a:t>0</a:t>
            </a:r>
            <a:r>
              <a:rPr lang="zh-CN" altLang="zh-CN" sz="1600" dirty="0"/>
              <a:t>）和</a:t>
            </a:r>
            <a:r>
              <a:rPr lang="en-US" altLang="zh-CN" sz="1600" dirty="0"/>
              <a:t>B</a:t>
            </a:r>
            <a:r>
              <a:rPr lang="zh-CN" altLang="zh-CN" sz="1600" dirty="0"/>
              <a:t>（</a:t>
            </a:r>
            <a:r>
              <a:rPr lang="en-US" altLang="zh-CN" sz="1600" dirty="0"/>
              <a:t>b</a:t>
            </a:r>
            <a:r>
              <a:rPr lang="en-US" altLang="zh-CN" sz="1600" baseline="-25000" dirty="0"/>
              <a:t>1</a:t>
            </a:r>
            <a:r>
              <a:rPr lang="en-US" altLang="zh-CN" sz="1600" dirty="0"/>
              <a:t>b</a:t>
            </a:r>
            <a:r>
              <a:rPr lang="en-US" altLang="zh-CN" sz="1600" baseline="-25000" dirty="0"/>
              <a:t>0</a:t>
            </a:r>
            <a:r>
              <a:rPr lang="zh-CN" altLang="zh-CN" sz="1600" dirty="0"/>
              <a:t>），能分别给出</a:t>
            </a:r>
            <a:r>
              <a:rPr lang="en-US" altLang="zh-CN" sz="1600" dirty="0"/>
              <a:t>A-B&gt;=2</a:t>
            </a:r>
            <a:r>
              <a:rPr lang="zh-CN" altLang="zh-CN" sz="1600" dirty="0"/>
              <a:t>，</a:t>
            </a:r>
            <a:r>
              <a:rPr lang="en-US" altLang="zh-CN" sz="1600" dirty="0"/>
              <a:t>B-A&gt;=2</a:t>
            </a:r>
            <a:r>
              <a:rPr lang="zh-CN" altLang="zh-CN" sz="1600" dirty="0"/>
              <a:t>和</a:t>
            </a:r>
            <a:r>
              <a:rPr lang="en-US" altLang="zh-CN" sz="1600" dirty="0"/>
              <a:t>|A-B|&lt;2</a:t>
            </a:r>
            <a:r>
              <a:rPr lang="zh-CN" altLang="zh-CN" sz="1600" dirty="0"/>
              <a:t>的输出信号。要求</a:t>
            </a:r>
          </a:p>
          <a:p>
            <a:r>
              <a:rPr lang="en-US" altLang="zh-CN" sz="1600" dirty="0"/>
              <a:t>1)</a:t>
            </a:r>
            <a:r>
              <a:rPr lang="zh-CN" altLang="zh-CN" sz="1600" dirty="0"/>
              <a:t>写出真值表；</a:t>
            </a:r>
          </a:p>
          <a:p>
            <a:r>
              <a:rPr lang="en-US" altLang="zh-CN" sz="1600" dirty="0"/>
              <a:t>2)</a:t>
            </a:r>
            <a:r>
              <a:rPr lang="zh-CN" altLang="zh-CN" sz="1600" dirty="0"/>
              <a:t>输出表达式；</a:t>
            </a:r>
          </a:p>
          <a:p>
            <a:r>
              <a:rPr lang="en-US" altLang="zh-CN" sz="1600" dirty="0"/>
              <a:t>3)</a:t>
            </a:r>
            <a:r>
              <a:rPr lang="zh-CN" altLang="zh-CN" sz="1600" dirty="0"/>
              <a:t>画出逻辑图。</a:t>
            </a:r>
            <a:endParaRPr lang="en-US" altLang="zh-CN" sz="1600" dirty="0"/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5D239EE4-3F57-4E85-9769-0FE1F5D214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0D3CCC-7A77-4A28-8A71-4AB97B4E0DB3}" type="slidenum">
              <a:rPr lang="en-US" altLang="zh-CN" smtClean="0"/>
              <a:pPr/>
              <a:t>15</a:t>
            </a:fld>
            <a:endParaRPr lang="en-US" altLang="zh-CN"/>
          </a:p>
        </p:txBody>
      </p:sp>
      <p:sp>
        <p:nvSpPr>
          <p:cNvPr id="23557" name="文本框 6">
            <a:extLst>
              <a:ext uri="{FF2B5EF4-FFF2-40B4-BE49-F238E27FC236}">
                <a16:creationId xmlns:a16="http://schemas.microsoft.com/office/drawing/2014/main" id="{EA7411E8-AA0C-476A-A5D0-CCE45543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420938"/>
            <a:ext cx="1460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Y1: A-B&gt;=2</a:t>
            </a:r>
          </a:p>
          <a:p>
            <a:r>
              <a:rPr lang="en-US" altLang="zh-CN" dirty="0"/>
              <a:t>Y2: B-A&gt;=2</a:t>
            </a:r>
          </a:p>
          <a:p>
            <a:r>
              <a:rPr lang="en-US" altLang="zh-CN" dirty="0"/>
              <a:t>Y3: |A-B|&lt;2</a:t>
            </a:r>
            <a:endParaRPr lang="zh-CN" altLang="en-US" dirty="0"/>
          </a:p>
        </p:txBody>
      </p:sp>
      <p:pic>
        <p:nvPicPr>
          <p:cNvPr id="23558" name="图片 7">
            <a:extLst>
              <a:ext uri="{FF2B5EF4-FFF2-40B4-BE49-F238E27FC236}">
                <a16:creationId xmlns:a16="http://schemas.microsoft.com/office/drawing/2014/main" id="{41F5C9C5-1224-4926-BB7B-C1639B0B1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7"/>
          <a:stretch>
            <a:fillRect/>
          </a:stretch>
        </p:blipFill>
        <p:spPr bwMode="auto">
          <a:xfrm>
            <a:off x="2371725" y="3367088"/>
            <a:ext cx="20161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9">
            <a:extLst>
              <a:ext uri="{FF2B5EF4-FFF2-40B4-BE49-F238E27FC236}">
                <a16:creationId xmlns:a16="http://schemas.microsoft.com/office/drawing/2014/main" id="{90C853E8-3492-41BD-A7B2-D97AC125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44863"/>
            <a:ext cx="191293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1">
            <a:extLst>
              <a:ext uri="{FF2B5EF4-FFF2-40B4-BE49-F238E27FC236}">
                <a16:creationId xmlns:a16="http://schemas.microsoft.com/office/drawing/2014/main" id="{2EE85E4A-3B41-4ED0-A39A-0988B56A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3344863"/>
            <a:ext cx="203517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图片 13">
            <a:extLst>
              <a:ext uri="{FF2B5EF4-FFF2-40B4-BE49-F238E27FC236}">
                <a16:creationId xmlns:a16="http://schemas.microsoft.com/office/drawing/2014/main" id="{CC89AE28-5D98-473C-9E0E-57540A21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34" y="5200651"/>
            <a:ext cx="2055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2C07FE9-2E00-4827-828B-963CAFE9E416}"/>
              </a:ext>
            </a:extLst>
          </p:cNvPr>
          <p:cNvSpPr/>
          <p:nvPr/>
        </p:nvSpPr>
        <p:spPr>
          <a:xfrm>
            <a:off x="3635896" y="1844824"/>
            <a:ext cx="43204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740908BA-AF31-4733-98D9-D5D5CB5EA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" y="3233737"/>
            <a:ext cx="1592263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AB74168A-5BC9-4D57-B643-76B41917F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733DCC92-A4A0-4D70-B684-957EDC48D8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600"/>
              <a:t>用两个</a:t>
            </a:r>
            <a:r>
              <a:rPr lang="en-US" altLang="zh-CN" sz="1600"/>
              <a:t>8</a:t>
            </a:r>
            <a:r>
              <a:rPr lang="zh-CN" altLang="zh-CN" sz="1600"/>
              <a:t>选</a:t>
            </a:r>
            <a:r>
              <a:rPr lang="en-US" altLang="zh-CN" sz="1600"/>
              <a:t>1</a:t>
            </a:r>
            <a:r>
              <a:rPr lang="zh-CN" altLang="zh-CN" sz="1600"/>
              <a:t>数据选择器</a:t>
            </a:r>
            <a:r>
              <a:rPr lang="en-US" altLang="zh-CN" sz="1600"/>
              <a:t>74LS151</a:t>
            </a:r>
            <a:r>
              <a:rPr lang="zh-CN" altLang="zh-CN" sz="1600"/>
              <a:t>及适当门电路设计一个数值比较器，比较两个二进制数</a:t>
            </a:r>
            <a:r>
              <a:rPr lang="en-US" altLang="zh-CN" sz="1600"/>
              <a:t>A</a:t>
            </a:r>
            <a:r>
              <a:rPr lang="zh-CN" altLang="zh-CN" sz="1600"/>
              <a:t>（</a:t>
            </a:r>
            <a:r>
              <a:rPr lang="en-US" altLang="zh-CN" sz="1600"/>
              <a:t>a</a:t>
            </a:r>
            <a:r>
              <a:rPr lang="en-US" altLang="zh-CN" sz="1600" baseline="-25000"/>
              <a:t>1</a:t>
            </a:r>
            <a:r>
              <a:rPr lang="en-US" altLang="zh-CN" sz="1600"/>
              <a:t>a</a:t>
            </a:r>
            <a:r>
              <a:rPr lang="en-US" altLang="zh-CN" sz="1600" baseline="-25000"/>
              <a:t>0</a:t>
            </a:r>
            <a:r>
              <a:rPr lang="zh-CN" altLang="zh-CN" sz="1600"/>
              <a:t>）和</a:t>
            </a:r>
            <a:r>
              <a:rPr lang="en-US" altLang="zh-CN" sz="1600"/>
              <a:t>B</a:t>
            </a:r>
            <a:r>
              <a:rPr lang="zh-CN" altLang="zh-CN" sz="1600"/>
              <a:t>（</a:t>
            </a:r>
            <a:r>
              <a:rPr lang="en-US" altLang="zh-CN" sz="1600"/>
              <a:t>b</a:t>
            </a:r>
            <a:r>
              <a:rPr lang="en-US" altLang="zh-CN" sz="1600" baseline="-25000"/>
              <a:t>1</a:t>
            </a:r>
            <a:r>
              <a:rPr lang="en-US" altLang="zh-CN" sz="1600"/>
              <a:t>b</a:t>
            </a:r>
            <a:r>
              <a:rPr lang="en-US" altLang="zh-CN" sz="1600" baseline="-25000"/>
              <a:t>0</a:t>
            </a:r>
            <a:r>
              <a:rPr lang="zh-CN" altLang="zh-CN" sz="1600"/>
              <a:t>），能分别给出</a:t>
            </a:r>
            <a:r>
              <a:rPr lang="en-US" altLang="zh-CN" sz="1600"/>
              <a:t>A-B&gt;=2</a:t>
            </a:r>
            <a:r>
              <a:rPr lang="zh-CN" altLang="zh-CN" sz="1600"/>
              <a:t>，</a:t>
            </a:r>
            <a:r>
              <a:rPr lang="en-US" altLang="zh-CN" sz="1600"/>
              <a:t>B-A&gt;=2</a:t>
            </a:r>
            <a:r>
              <a:rPr lang="zh-CN" altLang="zh-CN" sz="1600"/>
              <a:t>和</a:t>
            </a:r>
            <a:r>
              <a:rPr lang="en-US" altLang="zh-CN" sz="1600"/>
              <a:t>|A-B|&lt;2</a:t>
            </a:r>
            <a:r>
              <a:rPr lang="zh-CN" altLang="zh-CN" sz="1600"/>
              <a:t>的输出信号。要求</a:t>
            </a:r>
          </a:p>
          <a:p>
            <a:r>
              <a:rPr lang="en-US" altLang="zh-CN" sz="1600"/>
              <a:t>1)</a:t>
            </a:r>
            <a:r>
              <a:rPr lang="zh-CN" altLang="zh-CN" sz="1600"/>
              <a:t>写出真值表；</a:t>
            </a:r>
          </a:p>
          <a:p>
            <a:r>
              <a:rPr lang="en-US" altLang="zh-CN" sz="1600"/>
              <a:t>2)</a:t>
            </a:r>
            <a:r>
              <a:rPr lang="zh-CN" altLang="zh-CN" sz="1600"/>
              <a:t>输出表达式；</a:t>
            </a:r>
          </a:p>
          <a:p>
            <a:r>
              <a:rPr lang="en-US" altLang="zh-CN" sz="1600"/>
              <a:t>3)</a:t>
            </a:r>
            <a:r>
              <a:rPr lang="zh-CN" altLang="zh-CN" sz="1600"/>
              <a:t>画出逻辑图。</a:t>
            </a:r>
            <a:endParaRPr lang="en-US" altLang="zh-CN" sz="1600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A96640C3-2071-49D3-AAA4-FA2530782E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31DFA7-28E4-4039-8B96-896D95AF85B5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24581" name="文本框 6">
            <a:extLst>
              <a:ext uri="{FF2B5EF4-FFF2-40B4-BE49-F238E27FC236}">
                <a16:creationId xmlns:a16="http://schemas.microsoft.com/office/drawing/2014/main" id="{10E2F1EA-634B-47F8-B0EB-93935A5F8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420938"/>
            <a:ext cx="1460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Y1: A-B&gt;=2</a:t>
            </a:r>
          </a:p>
          <a:p>
            <a:r>
              <a:rPr lang="en-US" altLang="zh-CN"/>
              <a:t>Y2: B-A&gt;=2</a:t>
            </a:r>
          </a:p>
          <a:p>
            <a:r>
              <a:rPr lang="en-US" altLang="zh-CN"/>
              <a:t>Y3: |A-B|&lt;2</a:t>
            </a:r>
            <a:endParaRPr lang="zh-CN" altLang="en-US"/>
          </a:p>
        </p:txBody>
      </p:sp>
      <p:pic>
        <p:nvPicPr>
          <p:cNvPr id="24582" name="图片 5">
            <a:extLst>
              <a:ext uri="{FF2B5EF4-FFF2-40B4-BE49-F238E27FC236}">
                <a16:creationId xmlns:a16="http://schemas.microsoft.com/office/drawing/2014/main" id="{AFF5408C-2079-49AB-8104-027384E5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2882900"/>
            <a:ext cx="2424112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12">
            <a:extLst>
              <a:ext uri="{FF2B5EF4-FFF2-40B4-BE49-F238E27FC236}">
                <a16:creationId xmlns:a16="http://schemas.microsoft.com/office/drawing/2014/main" id="{241A3300-EA49-437D-8772-149B3101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3200400"/>
            <a:ext cx="1592263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>
            <a:extLst>
              <a:ext uri="{FF2B5EF4-FFF2-40B4-BE49-F238E27FC236}">
                <a16:creationId xmlns:a16="http://schemas.microsoft.com/office/drawing/2014/main" id="{B84BA8D0-E145-4AD2-B5B8-1C54A07E8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3" name="Picture 3" descr="C:\Users\Administrator\Desktop\图2.png">
            <a:extLst>
              <a:ext uri="{FF2B5EF4-FFF2-40B4-BE49-F238E27FC236}">
                <a16:creationId xmlns:a16="http://schemas.microsoft.com/office/drawing/2014/main" id="{44890352-D773-4D1D-93E7-51E54CD8E1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268413"/>
            <a:ext cx="7467600" cy="4897437"/>
          </a:xfrm>
          <a:noFill/>
        </p:spPr>
      </p:pic>
      <p:sp>
        <p:nvSpPr>
          <p:cNvPr id="25604" name="灯片编号占位符 4">
            <a:extLst>
              <a:ext uri="{FF2B5EF4-FFF2-40B4-BE49-F238E27FC236}">
                <a16:creationId xmlns:a16="http://schemas.microsoft.com/office/drawing/2014/main" id="{51539492-A1AC-4C0D-B9AE-CE593287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38E09F-133F-4288-95D9-CDC2439312E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>
            <a:extLst>
              <a:ext uri="{FF2B5EF4-FFF2-40B4-BE49-F238E27FC236}">
                <a16:creationId xmlns:a16="http://schemas.microsoft.com/office/drawing/2014/main" id="{771C17F7-49F2-4BAD-8107-B3B740028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C53007-65F1-41BB-AEF4-69A9DDDA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FontTx/>
              <a:buNone/>
              <a:defRPr/>
            </a:pP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4472F678-D1A3-4A64-9F36-C563366B7F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2999DBA-BB91-466F-8A67-9F78C8369C0E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26629" name="图片 5" descr="C:\Users\ninedays\tmp\1553518156(1).png">
            <a:extLst>
              <a:ext uri="{FF2B5EF4-FFF2-40B4-BE49-F238E27FC236}">
                <a16:creationId xmlns:a16="http://schemas.microsoft.com/office/drawing/2014/main" id="{C21091D3-857F-4BB4-8E22-98B72253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49388"/>
            <a:ext cx="7129462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7">
            <a:extLst>
              <a:ext uri="{FF2B5EF4-FFF2-40B4-BE49-F238E27FC236}">
                <a16:creationId xmlns:a16="http://schemas.microsoft.com/office/drawing/2014/main" id="{CAD15D91-DBDE-4BBD-95E5-A002F374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3878263"/>
            <a:ext cx="2103438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文本框 8">
            <a:extLst>
              <a:ext uri="{FF2B5EF4-FFF2-40B4-BE49-F238E27FC236}">
                <a16:creationId xmlns:a16="http://schemas.microsoft.com/office/drawing/2014/main" id="{89ABB23F-D98B-4012-A8A0-30EB60C97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816600"/>
            <a:ext cx="324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Y=AD’+BC’D’+BCD+A’B’C’D</a:t>
            </a:r>
          </a:p>
          <a:p>
            <a:r>
              <a:rPr lang="en-US" altLang="zh-CN" dirty="0"/>
              <a:t>  =( (AD’)’ (BC’D’)’ (A’B’C’D)’ )’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59CAA8-339B-49DF-A599-BC9837ED3AEB}"/>
              </a:ext>
            </a:extLst>
          </p:cNvPr>
          <p:cNvSpPr/>
          <p:nvPr/>
        </p:nvSpPr>
        <p:spPr>
          <a:xfrm>
            <a:off x="2771800" y="1600200"/>
            <a:ext cx="2016224" cy="244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820D0B-A120-4EF5-BC74-080187985EB3}"/>
              </a:ext>
            </a:extLst>
          </p:cNvPr>
          <p:cNvSpPr txBox="1"/>
          <p:nvPr/>
        </p:nvSpPr>
        <p:spPr>
          <a:xfrm>
            <a:off x="801688" y="3284538"/>
            <a:ext cx="850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>
                <a:solidFill>
                  <a:srgbClr val="FF0000"/>
                </a:solidFill>
              </a:rPr>
              <a:t>因为</a:t>
            </a:r>
            <a:r>
              <a:rPr lang="en-US" altLang="zh-CN" dirty="0">
                <a:solidFill>
                  <a:srgbClr val="FF0000"/>
                </a:solidFill>
              </a:rPr>
              <a:t>8421BCD</a:t>
            </a:r>
            <a:r>
              <a:rPr lang="zh-CN" altLang="zh-CN" dirty="0">
                <a:solidFill>
                  <a:srgbClr val="FF0000"/>
                </a:solidFill>
              </a:rPr>
              <a:t>码中只有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zh-CN" dirty="0">
                <a:solidFill>
                  <a:srgbClr val="FF0000"/>
                </a:solidFill>
              </a:rPr>
              <a:t>到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zh-CN" altLang="zh-CN" dirty="0">
                <a:solidFill>
                  <a:srgbClr val="FF0000"/>
                </a:solidFill>
              </a:rPr>
              <a:t>，所以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zh-CN" dirty="0">
                <a:solidFill>
                  <a:srgbClr val="FF0000"/>
                </a:solidFill>
              </a:rPr>
              <a:t>到</a:t>
            </a:r>
            <a:r>
              <a:rPr lang="en-US" altLang="zh-CN" dirty="0">
                <a:solidFill>
                  <a:srgbClr val="FF0000"/>
                </a:solidFill>
              </a:rPr>
              <a:t>15</a:t>
            </a:r>
            <a:r>
              <a:rPr lang="zh-CN" altLang="zh-CN" dirty="0">
                <a:solidFill>
                  <a:srgbClr val="FF0000"/>
                </a:solidFill>
              </a:rPr>
              <a:t>的最小项可作为无关项，进行化简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/>
      <p:bldP spid="2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>
            <a:extLst>
              <a:ext uri="{FF2B5EF4-FFF2-40B4-BE49-F238E27FC236}">
                <a16:creationId xmlns:a16="http://schemas.microsoft.com/office/drawing/2014/main" id="{C2631F16-2408-43CC-B129-EF85F270A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AE4026C2-060A-41EC-BBB7-DA97CC05C5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/>
              <a:t>设计一个</a:t>
            </a:r>
            <a:r>
              <a:rPr lang="en-US" altLang="zh-CN" sz="1800"/>
              <a:t> 4 </a:t>
            </a:r>
            <a:r>
              <a:rPr lang="zh-CN" altLang="zh-CN" sz="1800"/>
              <a:t>输入优先编码器，其输入如表</a:t>
            </a:r>
            <a:r>
              <a:rPr lang="en-US" altLang="zh-CN" sz="1800"/>
              <a:t> 2.1 </a:t>
            </a:r>
            <a:r>
              <a:rPr lang="zh-CN" altLang="zh-CN" sz="1800"/>
              <a:t>所示，其中</a:t>
            </a:r>
            <a:r>
              <a:rPr lang="en-US" altLang="zh-CN" sz="1800"/>
              <a:t> D0</a:t>
            </a:r>
            <a:r>
              <a:rPr lang="zh-CN" altLang="zh-CN" sz="1800"/>
              <a:t>的优先级最低，</a:t>
            </a:r>
            <a:r>
              <a:rPr lang="en-US" altLang="zh-CN" sz="1800"/>
              <a:t>D3</a:t>
            </a:r>
            <a:r>
              <a:rPr lang="zh-CN" altLang="zh-CN" sz="1800"/>
              <a:t>的优先 级最高。</a:t>
            </a:r>
            <a:r>
              <a:rPr lang="en-US" altLang="zh-CN" sz="1800"/>
              <a:t>X </a:t>
            </a:r>
            <a:r>
              <a:rPr lang="zh-CN" altLang="zh-CN" sz="1800"/>
              <a:t>表示无关条件，</a:t>
            </a:r>
            <a:r>
              <a:rPr lang="en-US" altLang="zh-CN" sz="1800"/>
              <a:t>V </a:t>
            </a:r>
            <a:r>
              <a:rPr lang="zh-CN" altLang="zh-CN" sz="1800"/>
              <a:t>表示有效位指示符。</a:t>
            </a:r>
            <a:endParaRPr lang="en-US" altLang="zh-CN" sz="1800"/>
          </a:p>
          <a:p>
            <a:r>
              <a:rPr lang="en-US" altLang="zh-CN" sz="1600"/>
              <a:t>1)</a:t>
            </a:r>
            <a:r>
              <a:rPr lang="zh-CN" altLang="zh-CN" sz="1600"/>
              <a:t>写出</a:t>
            </a:r>
            <a:r>
              <a:rPr lang="en-US" altLang="zh-CN" sz="1600"/>
              <a:t>x, y, V</a:t>
            </a:r>
            <a:r>
              <a:rPr lang="zh-CN" altLang="zh-CN" sz="1600"/>
              <a:t>的最简与或式；</a:t>
            </a:r>
          </a:p>
          <a:p>
            <a:r>
              <a:rPr lang="en-US" altLang="zh-CN" sz="1600"/>
              <a:t>2)</a:t>
            </a:r>
            <a:r>
              <a:rPr lang="zh-CN" altLang="zh-CN" sz="1600"/>
              <a:t>采用门电路</a:t>
            </a:r>
            <a:r>
              <a:rPr lang="en-US" altLang="zh-CN" sz="1600"/>
              <a:t>(</a:t>
            </a:r>
            <a:r>
              <a:rPr lang="zh-CN" altLang="zh-CN" sz="1600"/>
              <a:t>与、或、非</a:t>
            </a:r>
            <a:r>
              <a:rPr lang="en-US" altLang="zh-CN" sz="1600"/>
              <a:t>)</a:t>
            </a:r>
            <a:r>
              <a:rPr lang="zh-CN" altLang="zh-CN" sz="1600"/>
              <a:t>画出第一小题结果的逻辑图，并根据逻辑图进行</a:t>
            </a:r>
            <a:r>
              <a:rPr lang="en-US" altLang="zh-CN" sz="1600"/>
              <a:t>Verilog HDL</a:t>
            </a:r>
            <a:r>
              <a:rPr lang="zh-CN" altLang="zh-CN" sz="1600"/>
              <a:t>门级描述。</a:t>
            </a:r>
          </a:p>
          <a:p>
            <a:r>
              <a:rPr lang="en-US" altLang="zh-CN" sz="1600"/>
              <a:t>3)</a:t>
            </a:r>
            <a:r>
              <a:rPr lang="zh-CN" altLang="zh-CN" sz="1600"/>
              <a:t>写出一个</a:t>
            </a:r>
            <a:r>
              <a:rPr lang="en-US" altLang="zh-CN" sz="1600"/>
              <a:t>4</a:t>
            </a:r>
            <a:r>
              <a:rPr lang="zh-CN" altLang="zh-CN" sz="1600"/>
              <a:t>输入优先编码器的</a:t>
            </a:r>
            <a:r>
              <a:rPr lang="en-US" altLang="zh-CN" sz="1600"/>
              <a:t>Verilog HDL</a:t>
            </a:r>
            <a:r>
              <a:rPr lang="zh-CN" altLang="zh-CN" sz="1600"/>
              <a:t>行为描述，输入</a:t>
            </a:r>
            <a:r>
              <a:rPr lang="en-US" altLang="zh-CN" sz="1600"/>
              <a:t>D</a:t>
            </a:r>
            <a:r>
              <a:rPr lang="zh-CN" altLang="zh-CN" sz="1600"/>
              <a:t>用</a:t>
            </a:r>
            <a:r>
              <a:rPr lang="en-US" altLang="zh-CN" sz="1600"/>
              <a:t>4</a:t>
            </a:r>
            <a:r>
              <a:rPr lang="zh-CN" altLang="zh-CN" sz="1600"/>
              <a:t>位矢量，</a:t>
            </a:r>
            <a:r>
              <a:rPr lang="en-US" altLang="zh-CN" sz="1600"/>
              <a:t>always</a:t>
            </a:r>
            <a:r>
              <a:rPr lang="zh-CN" altLang="zh-CN" sz="1600"/>
              <a:t>模块中用</a:t>
            </a:r>
            <a:r>
              <a:rPr lang="en-US" altLang="zh-CN" sz="1600"/>
              <a:t>if-else</a:t>
            </a:r>
            <a:r>
              <a:rPr lang="zh-CN" altLang="zh-CN" sz="1600"/>
              <a:t>描述。</a:t>
            </a:r>
          </a:p>
          <a:p>
            <a:endParaRPr lang="zh-CN" altLang="zh-CN" sz="1800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722041FC-3D55-4D4F-80C2-23D08BA77A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9767535-5A92-4FFE-9486-EADCA34C784E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27653" name="图片 4" descr="C:\Users\ninedays\tmp\1554118508(1).png">
            <a:extLst>
              <a:ext uri="{FF2B5EF4-FFF2-40B4-BE49-F238E27FC236}">
                <a16:creationId xmlns:a16="http://schemas.microsoft.com/office/drawing/2014/main" id="{83087891-2BDB-4E76-AB7F-99CD9A838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3433763"/>
            <a:ext cx="3813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6">
            <a:extLst>
              <a:ext uri="{FF2B5EF4-FFF2-40B4-BE49-F238E27FC236}">
                <a16:creationId xmlns:a16="http://schemas.microsoft.com/office/drawing/2014/main" id="{21CAE4D5-4B36-4B65-872E-5F48A718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3862388"/>
            <a:ext cx="3981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8">
            <a:extLst>
              <a:ext uri="{FF2B5EF4-FFF2-40B4-BE49-F238E27FC236}">
                <a16:creationId xmlns:a16="http://schemas.microsoft.com/office/drawing/2014/main" id="{FB1EB050-7EA3-4CBC-8890-CA61CA60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4240213"/>
            <a:ext cx="356235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37DF9121-931E-4CCF-A9BD-CAB8015E8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数字系统设计期中习题课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D776A-B143-4D9D-B837-BE4E6648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zh-CN" altLang="en-US" dirty="0">
                <a:solidFill>
                  <a:srgbClr val="C00000"/>
                </a:solidFill>
                <a:latin typeface="华文楷体" pitchFamily="2" charset="-122"/>
                <a:ea typeface="华文楷体" pitchFamily="2" charset="-122"/>
              </a:rPr>
              <a:t>说明：</a:t>
            </a:r>
            <a:endParaRPr lang="en-US" altLang="zh-CN" dirty="0">
              <a:solidFill>
                <a:srgbClr val="C00000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defRPr/>
            </a:pPr>
            <a:r>
              <a:rPr lang="en-US" altLang="zh-CN" dirty="0"/>
              <a:t>1. </a:t>
            </a:r>
            <a:r>
              <a:rPr lang="zh-CN" altLang="en-US" dirty="0"/>
              <a:t>针对作业中的几个错题进行讲解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2. </a:t>
            </a:r>
            <a:r>
              <a:rPr lang="zh-CN" altLang="en-US" dirty="0"/>
              <a:t>本次的习题课</a:t>
            </a:r>
            <a:r>
              <a:rPr lang="en-US" altLang="zh-CN" dirty="0"/>
              <a:t>PPT</a:t>
            </a:r>
            <a:r>
              <a:rPr lang="zh-CN" altLang="en-US" dirty="0"/>
              <a:t>会放到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CN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u="sng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学在浙大</a:t>
            </a:r>
            <a:r>
              <a:rPr lang="zh-CN" altLang="en-US" dirty="0"/>
              <a:t>，大家可以下载 </a:t>
            </a:r>
          </a:p>
        </p:txBody>
      </p:sp>
      <p:sp>
        <p:nvSpPr>
          <p:cNvPr id="4100" name="灯片编号占位符 1">
            <a:extLst>
              <a:ext uri="{FF2B5EF4-FFF2-40B4-BE49-F238E27FC236}">
                <a16:creationId xmlns:a16="http://schemas.microsoft.com/office/drawing/2014/main" id="{95AC144F-22DB-48DC-A9D6-0F66E993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779655-1BC6-4CAE-9153-30EA1B9F6A1B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6C47556C-9625-4F52-88D6-27F4E2B5D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B24C8E86-15F1-4215-81DE-186C1A81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/>
              <a:t>设计一个</a:t>
            </a:r>
            <a:r>
              <a:rPr lang="en-US" altLang="zh-CN" sz="1800"/>
              <a:t> 4 </a:t>
            </a:r>
            <a:r>
              <a:rPr lang="zh-CN" altLang="zh-CN" sz="1800"/>
              <a:t>输入优先编码器，其输入如表</a:t>
            </a:r>
            <a:r>
              <a:rPr lang="en-US" altLang="zh-CN" sz="1800"/>
              <a:t> 2.1 </a:t>
            </a:r>
            <a:r>
              <a:rPr lang="zh-CN" altLang="zh-CN" sz="1800"/>
              <a:t>所示，其中</a:t>
            </a:r>
            <a:r>
              <a:rPr lang="en-US" altLang="zh-CN" sz="1800"/>
              <a:t> D0</a:t>
            </a:r>
            <a:r>
              <a:rPr lang="zh-CN" altLang="zh-CN" sz="1800"/>
              <a:t>的优先级最低，</a:t>
            </a:r>
            <a:r>
              <a:rPr lang="en-US" altLang="zh-CN" sz="1800"/>
              <a:t>D3</a:t>
            </a:r>
            <a:r>
              <a:rPr lang="zh-CN" altLang="zh-CN" sz="1800"/>
              <a:t>的优先 级最高。</a:t>
            </a:r>
            <a:r>
              <a:rPr lang="en-US" altLang="zh-CN" sz="1800"/>
              <a:t>X </a:t>
            </a:r>
            <a:r>
              <a:rPr lang="zh-CN" altLang="zh-CN" sz="1800"/>
              <a:t>表示无关条件，</a:t>
            </a:r>
            <a:r>
              <a:rPr lang="en-US" altLang="zh-CN" sz="1800"/>
              <a:t>V </a:t>
            </a:r>
            <a:r>
              <a:rPr lang="zh-CN" altLang="zh-CN" sz="1800"/>
              <a:t>表示有效位指示符。</a:t>
            </a:r>
            <a:endParaRPr lang="en-US" altLang="zh-CN" sz="1800"/>
          </a:p>
          <a:p>
            <a:r>
              <a:rPr lang="en-US" altLang="zh-CN" sz="1600"/>
              <a:t>1)</a:t>
            </a:r>
            <a:r>
              <a:rPr lang="zh-CN" altLang="zh-CN" sz="1600"/>
              <a:t>写出</a:t>
            </a:r>
            <a:r>
              <a:rPr lang="en-US" altLang="zh-CN" sz="1600"/>
              <a:t>x, y, V</a:t>
            </a:r>
            <a:r>
              <a:rPr lang="zh-CN" altLang="zh-CN" sz="1600"/>
              <a:t>的最简与或式；</a:t>
            </a:r>
          </a:p>
          <a:p>
            <a:r>
              <a:rPr lang="en-US" altLang="zh-CN" sz="1600"/>
              <a:t>2)</a:t>
            </a:r>
            <a:r>
              <a:rPr lang="zh-CN" altLang="zh-CN" sz="1600"/>
              <a:t>采用门电路</a:t>
            </a:r>
            <a:r>
              <a:rPr lang="en-US" altLang="zh-CN" sz="1600"/>
              <a:t>(</a:t>
            </a:r>
            <a:r>
              <a:rPr lang="zh-CN" altLang="zh-CN" sz="1600"/>
              <a:t>与、或、非</a:t>
            </a:r>
            <a:r>
              <a:rPr lang="en-US" altLang="zh-CN" sz="1600"/>
              <a:t>)</a:t>
            </a:r>
            <a:r>
              <a:rPr lang="zh-CN" altLang="zh-CN" sz="1600"/>
              <a:t>画出第一小题结果的逻辑图，并根据逻辑图进行</a:t>
            </a:r>
            <a:r>
              <a:rPr lang="en-US" altLang="zh-CN" sz="1600"/>
              <a:t>Verilog HDL</a:t>
            </a:r>
            <a:r>
              <a:rPr lang="zh-CN" altLang="zh-CN" sz="1600"/>
              <a:t>门级描述。</a:t>
            </a:r>
          </a:p>
          <a:p>
            <a:r>
              <a:rPr lang="en-US" altLang="zh-CN" sz="1600"/>
              <a:t>3)</a:t>
            </a:r>
            <a:r>
              <a:rPr lang="zh-CN" altLang="zh-CN" sz="1600"/>
              <a:t>写出一个</a:t>
            </a:r>
            <a:r>
              <a:rPr lang="en-US" altLang="zh-CN" sz="1600"/>
              <a:t>4</a:t>
            </a:r>
            <a:r>
              <a:rPr lang="zh-CN" altLang="zh-CN" sz="1600"/>
              <a:t>输入优先编码器的</a:t>
            </a:r>
            <a:r>
              <a:rPr lang="en-US" altLang="zh-CN" sz="1600"/>
              <a:t>Verilog HDL</a:t>
            </a:r>
            <a:r>
              <a:rPr lang="zh-CN" altLang="zh-CN" sz="1600"/>
              <a:t>行为描述，输入</a:t>
            </a:r>
            <a:r>
              <a:rPr lang="en-US" altLang="zh-CN" sz="1600"/>
              <a:t>D</a:t>
            </a:r>
            <a:r>
              <a:rPr lang="zh-CN" altLang="zh-CN" sz="1600"/>
              <a:t>用</a:t>
            </a:r>
            <a:r>
              <a:rPr lang="en-US" altLang="zh-CN" sz="1600"/>
              <a:t>4</a:t>
            </a:r>
            <a:r>
              <a:rPr lang="zh-CN" altLang="zh-CN" sz="1600"/>
              <a:t>位矢量，</a:t>
            </a:r>
            <a:r>
              <a:rPr lang="en-US" altLang="zh-CN" sz="1600"/>
              <a:t>always</a:t>
            </a:r>
            <a:r>
              <a:rPr lang="zh-CN" altLang="zh-CN" sz="1600"/>
              <a:t>模块中用</a:t>
            </a:r>
            <a:r>
              <a:rPr lang="en-US" altLang="zh-CN" sz="1600"/>
              <a:t>if-else</a:t>
            </a:r>
            <a:r>
              <a:rPr lang="zh-CN" altLang="zh-CN" sz="1600"/>
              <a:t>描述。</a:t>
            </a:r>
          </a:p>
          <a:p>
            <a:endParaRPr lang="zh-CN" altLang="zh-CN" sz="1800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A3817437-5152-4358-96C4-C9E005402E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7AC8E02-9E7C-4D72-B7F4-9A0A3D841C42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28677" name="图片 4" descr="C:\Users\ninedays\tmp\1554118508(1).png">
            <a:extLst>
              <a:ext uri="{FF2B5EF4-FFF2-40B4-BE49-F238E27FC236}">
                <a16:creationId xmlns:a16="http://schemas.microsoft.com/office/drawing/2014/main" id="{BDEF6EF9-9F8E-47AA-A0EE-A07A101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3433763"/>
            <a:ext cx="3813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C3EA5E1F-B600-46F1-A62C-B22314E0E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4005263"/>
            <a:ext cx="3360738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文本框 8">
            <a:extLst>
              <a:ext uri="{FF2B5EF4-FFF2-40B4-BE49-F238E27FC236}">
                <a16:creationId xmlns:a16="http://schemas.microsoft.com/office/drawing/2014/main" id="{175ADDE8-BD52-4E7D-A606-035266589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4308475"/>
            <a:ext cx="91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写完整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5F9FA7E2-BF62-445D-83C7-7728C8FFB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403D5492-8C46-476A-B5A0-09588F9225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/>
              <a:t>设计一个</a:t>
            </a:r>
            <a:r>
              <a:rPr lang="en-US" altLang="zh-CN" sz="1800"/>
              <a:t> 4 </a:t>
            </a:r>
            <a:r>
              <a:rPr lang="zh-CN" altLang="zh-CN" sz="1800"/>
              <a:t>输入优先编码器，其输入如表</a:t>
            </a:r>
            <a:r>
              <a:rPr lang="en-US" altLang="zh-CN" sz="1800"/>
              <a:t> 2.1 </a:t>
            </a:r>
            <a:r>
              <a:rPr lang="zh-CN" altLang="zh-CN" sz="1800"/>
              <a:t>所示，其中</a:t>
            </a:r>
            <a:r>
              <a:rPr lang="en-US" altLang="zh-CN" sz="1800"/>
              <a:t> D0</a:t>
            </a:r>
            <a:r>
              <a:rPr lang="zh-CN" altLang="zh-CN" sz="1800"/>
              <a:t>的优先级最低，</a:t>
            </a:r>
            <a:r>
              <a:rPr lang="en-US" altLang="zh-CN" sz="1800"/>
              <a:t>D3</a:t>
            </a:r>
            <a:r>
              <a:rPr lang="zh-CN" altLang="zh-CN" sz="1800"/>
              <a:t>的优先 级最高。</a:t>
            </a:r>
            <a:r>
              <a:rPr lang="en-US" altLang="zh-CN" sz="1800"/>
              <a:t>X </a:t>
            </a:r>
            <a:r>
              <a:rPr lang="zh-CN" altLang="zh-CN" sz="1800"/>
              <a:t>表示无关条件，</a:t>
            </a:r>
            <a:r>
              <a:rPr lang="en-US" altLang="zh-CN" sz="1800"/>
              <a:t>V </a:t>
            </a:r>
            <a:r>
              <a:rPr lang="zh-CN" altLang="zh-CN" sz="1800"/>
              <a:t>表示有效位指示符。</a:t>
            </a:r>
            <a:endParaRPr lang="en-US" altLang="zh-CN" sz="1800"/>
          </a:p>
          <a:p>
            <a:r>
              <a:rPr lang="en-US" altLang="zh-CN" sz="1600"/>
              <a:t>1)</a:t>
            </a:r>
            <a:r>
              <a:rPr lang="zh-CN" altLang="zh-CN" sz="1600"/>
              <a:t>写出</a:t>
            </a:r>
            <a:r>
              <a:rPr lang="en-US" altLang="zh-CN" sz="1600"/>
              <a:t>x, y, V</a:t>
            </a:r>
            <a:r>
              <a:rPr lang="zh-CN" altLang="zh-CN" sz="1600"/>
              <a:t>的最简与或式；</a:t>
            </a:r>
          </a:p>
          <a:p>
            <a:r>
              <a:rPr lang="en-US" altLang="zh-CN" sz="1600"/>
              <a:t>2)</a:t>
            </a:r>
            <a:r>
              <a:rPr lang="zh-CN" altLang="zh-CN" sz="1600"/>
              <a:t>采用门电路</a:t>
            </a:r>
            <a:r>
              <a:rPr lang="en-US" altLang="zh-CN" sz="1600"/>
              <a:t>(</a:t>
            </a:r>
            <a:r>
              <a:rPr lang="zh-CN" altLang="zh-CN" sz="1600"/>
              <a:t>与、或、非</a:t>
            </a:r>
            <a:r>
              <a:rPr lang="en-US" altLang="zh-CN" sz="1600"/>
              <a:t>)</a:t>
            </a:r>
            <a:r>
              <a:rPr lang="zh-CN" altLang="zh-CN" sz="1600"/>
              <a:t>画出第一小题结果的逻辑图，并根据逻辑图进行</a:t>
            </a:r>
            <a:r>
              <a:rPr lang="en-US" altLang="zh-CN" sz="1600"/>
              <a:t>Verilog HDL</a:t>
            </a:r>
            <a:r>
              <a:rPr lang="zh-CN" altLang="zh-CN" sz="1600"/>
              <a:t>门级描述。</a:t>
            </a:r>
          </a:p>
          <a:p>
            <a:r>
              <a:rPr lang="en-US" altLang="zh-CN" sz="1600"/>
              <a:t>3)</a:t>
            </a:r>
            <a:r>
              <a:rPr lang="zh-CN" altLang="zh-CN" sz="1600"/>
              <a:t>写出一个</a:t>
            </a:r>
            <a:r>
              <a:rPr lang="en-US" altLang="zh-CN" sz="1600"/>
              <a:t>4</a:t>
            </a:r>
            <a:r>
              <a:rPr lang="zh-CN" altLang="zh-CN" sz="1600"/>
              <a:t>输入优先编码器的</a:t>
            </a:r>
            <a:r>
              <a:rPr lang="en-US" altLang="zh-CN" sz="1600"/>
              <a:t>Verilog HDL</a:t>
            </a:r>
            <a:r>
              <a:rPr lang="zh-CN" altLang="zh-CN" sz="1600"/>
              <a:t>行为描述，输入</a:t>
            </a:r>
            <a:r>
              <a:rPr lang="en-US" altLang="zh-CN" sz="1600"/>
              <a:t>D</a:t>
            </a:r>
            <a:r>
              <a:rPr lang="zh-CN" altLang="zh-CN" sz="1600"/>
              <a:t>用</a:t>
            </a:r>
            <a:r>
              <a:rPr lang="en-US" altLang="zh-CN" sz="1600"/>
              <a:t>4</a:t>
            </a:r>
            <a:r>
              <a:rPr lang="zh-CN" altLang="zh-CN" sz="1600"/>
              <a:t>位矢量，</a:t>
            </a:r>
            <a:r>
              <a:rPr lang="en-US" altLang="zh-CN" sz="1600"/>
              <a:t>always</a:t>
            </a:r>
            <a:r>
              <a:rPr lang="zh-CN" altLang="zh-CN" sz="1600"/>
              <a:t>模块中用</a:t>
            </a:r>
            <a:r>
              <a:rPr lang="en-US" altLang="zh-CN" sz="1600"/>
              <a:t>if-else</a:t>
            </a:r>
            <a:r>
              <a:rPr lang="zh-CN" altLang="zh-CN" sz="1600"/>
              <a:t>描述。</a:t>
            </a:r>
          </a:p>
          <a:p>
            <a:endParaRPr lang="zh-CN" altLang="zh-CN" sz="1800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4AB43D95-3026-4F61-8124-85E04B16D7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767ED2-120B-4EBA-9620-97549BB1D6DE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29701" name="图片 4" descr="C:\Users\ninedays\tmp\1554118508(1).png">
            <a:extLst>
              <a:ext uri="{FF2B5EF4-FFF2-40B4-BE49-F238E27FC236}">
                <a16:creationId xmlns:a16="http://schemas.microsoft.com/office/drawing/2014/main" id="{80E20E17-18AF-481E-8234-44C1D736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75" y="3433763"/>
            <a:ext cx="3813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文本框 8">
            <a:extLst>
              <a:ext uri="{FF2B5EF4-FFF2-40B4-BE49-F238E27FC236}">
                <a16:creationId xmlns:a16="http://schemas.microsoft.com/office/drawing/2014/main" id="{1045FDDA-F445-49C9-8B56-DF670788B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4308475"/>
            <a:ext cx="91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写完整</a:t>
            </a:r>
          </a:p>
        </p:txBody>
      </p:sp>
      <p:pic>
        <p:nvPicPr>
          <p:cNvPr id="29703" name="图片 6">
            <a:extLst>
              <a:ext uri="{FF2B5EF4-FFF2-40B4-BE49-F238E27FC236}">
                <a16:creationId xmlns:a16="http://schemas.microsoft.com/office/drawing/2014/main" id="{6857BEAD-D067-4E15-B7E7-D99F270B1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4005263"/>
            <a:ext cx="484663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DD159A4-33B1-4B98-BD7F-9970D7CF7C5E}"/>
              </a:ext>
            </a:extLst>
          </p:cNvPr>
          <p:cNvSpPr/>
          <p:nvPr/>
        </p:nvSpPr>
        <p:spPr>
          <a:xfrm>
            <a:off x="2627313" y="4797425"/>
            <a:ext cx="3208337" cy="863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705" name="文本框 10">
            <a:extLst>
              <a:ext uri="{FF2B5EF4-FFF2-40B4-BE49-F238E27FC236}">
                <a16:creationId xmlns:a16="http://schemas.microsoft.com/office/drawing/2014/main" id="{DECFD97C-F8F8-4769-8CE6-2B60A07CD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5013325"/>
            <a:ext cx="187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不是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语言的</a:t>
            </a:r>
            <a:r>
              <a:rPr lang="en-US" altLang="zh-CN">
                <a:solidFill>
                  <a:srgbClr val="FF0000"/>
                </a:solidFill>
              </a:rPr>
              <a:t>{ }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7E46A458-28FC-45CB-94C1-6E23FE4A4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历年期中试题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0BBA177-D2B3-4AA9-95BA-3D25CEF5F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30724" name="Picture 6">
            <a:extLst>
              <a:ext uri="{FF2B5EF4-FFF2-40B4-BE49-F238E27FC236}">
                <a16:creationId xmlns:a16="http://schemas.microsoft.com/office/drawing/2014/main" id="{2070E5FE-23C9-44DF-BE41-7924EE4C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341438"/>
            <a:ext cx="7427912" cy="48863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灯片编号占位符 1">
            <a:extLst>
              <a:ext uri="{FF2B5EF4-FFF2-40B4-BE49-F238E27FC236}">
                <a16:creationId xmlns:a16="http://schemas.microsoft.com/office/drawing/2014/main" id="{D1258C41-7037-43AD-8E9B-C5723894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A56E65-C11E-482A-92EF-A4C773693C0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76C391-9624-4BCD-995A-C58545BE2442}"/>
              </a:ext>
            </a:extLst>
          </p:cNvPr>
          <p:cNvSpPr txBox="1"/>
          <p:nvPr/>
        </p:nvSpPr>
        <p:spPr>
          <a:xfrm>
            <a:off x="4788024" y="32849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画真值表，观察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AFBE1E6F-62A5-4FE5-B5F7-810693B4F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历年期中试题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0B2CEE4B-031F-420C-B963-13F801C4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276475"/>
            <a:ext cx="5360988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67B615BA-96B7-4E2F-BE11-904C0506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279650"/>
            <a:ext cx="5360987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Box 3">
            <a:extLst>
              <a:ext uri="{FF2B5EF4-FFF2-40B4-BE49-F238E27FC236}">
                <a16:creationId xmlns:a16="http://schemas.microsoft.com/office/drawing/2014/main" id="{314DBFAB-8438-4C4D-83B2-68128708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60525"/>
            <a:ext cx="4319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解：观察</a:t>
            </a:r>
            <a:r>
              <a:rPr lang="en-US" altLang="zh-CN" sz="2000"/>
              <a:t>F1</a:t>
            </a:r>
            <a:r>
              <a:rPr lang="zh-CN" altLang="en-US" sz="2000"/>
              <a:t>和</a:t>
            </a:r>
            <a:r>
              <a:rPr lang="en-US" altLang="zh-CN" sz="2000"/>
              <a:t>F2</a:t>
            </a:r>
            <a:r>
              <a:rPr lang="zh-CN" altLang="en-US" sz="2000"/>
              <a:t>真值表的特点</a:t>
            </a:r>
          </a:p>
        </p:txBody>
      </p:sp>
      <p:sp>
        <p:nvSpPr>
          <p:cNvPr id="31750" name="TextBox 4">
            <a:extLst>
              <a:ext uri="{FF2B5EF4-FFF2-40B4-BE49-F238E27FC236}">
                <a16:creationId xmlns:a16="http://schemas.microsoft.com/office/drawing/2014/main" id="{CD217167-DEE4-42B8-AB60-5C3D157B6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4549775"/>
            <a:ext cx="42084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）无论</a:t>
            </a:r>
            <a:r>
              <a:rPr lang="en-US" altLang="zh-CN" sz="1800" dirty="0"/>
              <a:t>AB</a:t>
            </a:r>
            <a:r>
              <a:rPr lang="zh-CN" altLang="en-US" sz="1800" dirty="0"/>
              <a:t>，当</a:t>
            </a:r>
            <a:r>
              <a:rPr lang="en-US" altLang="zh-CN" sz="1800" dirty="0"/>
              <a:t>CD</a:t>
            </a:r>
            <a:r>
              <a:rPr lang="zh-CN" altLang="en-US" sz="1800" dirty="0"/>
              <a:t>取</a:t>
            </a:r>
            <a:r>
              <a:rPr lang="en-US" altLang="zh-CN" sz="1800" dirty="0"/>
              <a:t>00</a:t>
            </a:r>
            <a:r>
              <a:rPr lang="zh-CN" altLang="en-US" sz="1800" dirty="0"/>
              <a:t>时，</a:t>
            </a:r>
            <a:r>
              <a:rPr lang="en-US" altLang="zh-CN" sz="1800" dirty="0"/>
              <a:t>F1</a:t>
            </a:r>
            <a:r>
              <a:rPr lang="zh-CN" altLang="en-US" sz="1800" dirty="0"/>
              <a:t>为</a:t>
            </a:r>
            <a:r>
              <a:rPr lang="en-US" altLang="zh-CN" sz="1800" dirty="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）无论</a:t>
            </a:r>
            <a:r>
              <a:rPr lang="en-US" altLang="zh-CN" sz="1800" dirty="0"/>
              <a:t>CD</a:t>
            </a:r>
            <a:r>
              <a:rPr lang="zh-CN" altLang="en-US" sz="1800" dirty="0"/>
              <a:t>，当</a:t>
            </a:r>
            <a:r>
              <a:rPr lang="en-US" altLang="zh-CN" sz="1800" dirty="0"/>
              <a:t>AB</a:t>
            </a:r>
            <a:r>
              <a:rPr lang="zh-CN" altLang="en-US" sz="1800" dirty="0"/>
              <a:t>取</a:t>
            </a:r>
            <a:r>
              <a:rPr lang="en-US" altLang="zh-CN" sz="1800" dirty="0"/>
              <a:t>10</a:t>
            </a:r>
            <a:r>
              <a:rPr lang="zh-CN" altLang="en-US" sz="1800" dirty="0"/>
              <a:t>时，</a:t>
            </a:r>
            <a:r>
              <a:rPr lang="en-US" altLang="zh-CN" sz="1800" dirty="0"/>
              <a:t>F2</a:t>
            </a:r>
            <a:r>
              <a:rPr lang="zh-CN" altLang="en-US" sz="1800" dirty="0"/>
              <a:t>为</a:t>
            </a:r>
            <a:r>
              <a:rPr lang="en-US" altLang="zh-CN" sz="1800" dirty="0"/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  <a:r>
              <a:rPr lang="en-US" altLang="zh-CN" sz="1800" dirty="0"/>
              <a:t>F3’</a:t>
            </a:r>
            <a:r>
              <a:rPr lang="zh-CN" altLang="en-US" sz="1800" dirty="0"/>
              <a:t> </a:t>
            </a:r>
            <a:r>
              <a:rPr lang="en-US" altLang="zh-CN" sz="1800" dirty="0"/>
              <a:t>=</a:t>
            </a:r>
            <a:r>
              <a:rPr lang="zh-CN" altLang="en-US" sz="1800" dirty="0"/>
              <a:t> </a:t>
            </a:r>
            <a:r>
              <a:rPr lang="en-US" altLang="zh-CN" sz="1800" dirty="0"/>
              <a:t>0000=(00)(00)</a:t>
            </a:r>
            <a:endParaRPr lang="zh-CN" altLang="en-US" sz="1800" dirty="0"/>
          </a:p>
        </p:txBody>
      </p:sp>
      <p:pic>
        <p:nvPicPr>
          <p:cNvPr id="31751" name="Picture 6">
            <a:extLst>
              <a:ext uri="{FF2B5EF4-FFF2-40B4-BE49-F238E27FC236}">
                <a16:creationId xmlns:a16="http://schemas.microsoft.com/office/drawing/2014/main" id="{B03A5188-FD44-4906-8B35-2EF2516D5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076450"/>
            <a:ext cx="2724150" cy="231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2" name="灯片编号占位符 1">
            <a:extLst>
              <a:ext uri="{FF2B5EF4-FFF2-40B4-BE49-F238E27FC236}">
                <a16:creationId xmlns:a16="http://schemas.microsoft.com/office/drawing/2014/main" id="{65B1C2DB-F5BF-42A3-9BD8-4CF6FC1F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1B4DFA-3C79-416A-8630-2498015D6CC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  <p:sp>
        <p:nvSpPr>
          <p:cNvPr id="31753" name="TextBox 1">
            <a:extLst>
              <a:ext uri="{FF2B5EF4-FFF2-40B4-BE49-F238E27FC236}">
                <a16:creationId xmlns:a16="http://schemas.microsoft.com/office/drawing/2014/main" id="{C704C3F2-DFF6-47CE-B205-A6B19B757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132138"/>
            <a:ext cx="3603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1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C44C3-8F4D-4B62-BF18-AEF0FFCE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09D00-D802-4D71-9DBB-F563B16B9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若存储芯片的容量为</a:t>
            </a:r>
            <a:r>
              <a:rPr lang="en-US" altLang="zh-CN" dirty="0"/>
              <a:t>128Kx8</a:t>
            </a:r>
            <a:r>
              <a:rPr lang="zh-CN" altLang="zh-CN" dirty="0"/>
              <a:t>位，首地址为</a:t>
            </a:r>
            <a:r>
              <a:rPr lang="en-US" altLang="zh-CN" dirty="0"/>
              <a:t>A0000H</a:t>
            </a:r>
            <a:r>
              <a:rPr lang="zh-CN" altLang="zh-CN" dirty="0"/>
              <a:t>，末地址为</a:t>
            </a:r>
            <a:r>
              <a:rPr lang="en-US" altLang="zh-CN" dirty="0"/>
              <a:t>______.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6C48E-9AA5-4E09-A1A6-268FB433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499E38-D3FF-4843-8327-2961236D25EA}"/>
              </a:ext>
            </a:extLst>
          </p:cNvPr>
          <p:cNvSpPr txBox="1"/>
          <p:nvPr/>
        </p:nvSpPr>
        <p:spPr>
          <a:xfrm>
            <a:off x="827584" y="3212976"/>
            <a:ext cx="72111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分析</a:t>
            </a:r>
            <a:r>
              <a:rPr lang="en-US" altLang="zh-CN" b="1" dirty="0"/>
              <a:t>:  </a:t>
            </a:r>
            <a:r>
              <a:rPr lang="en-US" altLang="zh-CN" b="1" dirty="0">
                <a:sym typeface="Wingdings" panose="05000000000000000000" pitchFamily="2" charset="2"/>
              </a:rPr>
              <a:t>(128K)</a:t>
            </a:r>
            <a:r>
              <a:rPr lang="en-US" altLang="zh-CN" b="1" baseline="-25000" dirty="0">
                <a:sym typeface="Wingdings" panose="05000000000000000000" pitchFamily="2" charset="2"/>
              </a:rPr>
              <a:t>10</a:t>
            </a:r>
            <a:r>
              <a:rPr lang="en-US" altLang="zh-CN" b="1" dirty="0">
                <a:sym typeface="Wingdings" panose="05000000000000000000" pitchFamily="2" charset="2"/>
              </a:rPr>
              <a:t>=(2</a:t>
            </a:r>
            <a:r>
              <a:rPr lang="en-US" altLang="zh-CN" b="1" baseline="30000" dirty="0">
                <a:sym typeface="Wingdings" panose="05000000000000000000" pitchFamily="2" charset="2"/>
              </a:rPr>
              <a:t>17</a:t>
            </a:r>
            <a:r>
              <a:rPr lang="en-US" altLang="zh-CN" b="1" dirty="0">
                <a:sym typeface="Wingdings" panose="05000000000000000000" pitchFamily="2" charset="2"/>
              </a:rPr>
              <a:t>)</a:t>
            </a:r>
            <a:r>
              <a:rPr lang="en-US" altLang="zh-CN" b="1" baseline="-25000" dirty="0">
                <a:sym typeface="Wingdings" panose="05000000000000000000" pitchFamily="2" charset="2"/>
              </a:rPr>
              <a:t>10</a:t>
            </a:r>
            <a:r>
              <a:rPr lang="en-US" altLang="zh-CN" b="1" dirty="0">
                <a:sym typeface="Wingdings" panose="05000000000000000000" pitchFamily="2" charset="2"/>
              </a:rPr>
              <a:t>=20000H</a:t>
            </a:r>
          </a:p>
          <a:p>
            <a:pPr lvl="3"/>
            <a:r>
              <a:rPr lang="zh-CN" altLang="en-US" sz="2800" b="1" dirty="0"/>
              <a:t>末地址</a:t>
            </a:r>
            <a:r>
              <a:rPr lang="en-US" altLang="zh-CN" sz="2800" b="1" dirty="0"/>
              <a:t>=A0000H + 20000H -1</a:t>
            </a:r>
          </a:p>
          <a:p>
            <a:pPr lvl="3"/>
            <a:r>
              <a:rPr lang="en-US" altLang="zh-CN" sz="2800" b="1" dirty="0"/>
              <a:t>	      =BFFFFH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6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1D16B-3716-43AD-BA79-CB3E403BD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zh-CN" sz="2000" dirty="0"/>
              <a:t>设计一个代码转换电路：输入为</a:t>
            </a:r>
            <a:r>
              <a:rPr lang="en-US" altLang="zh-CN" sz="2000" dirty="0"/>
              <a:t>4</a:t>
            </a:r>
            <a:r>
              <a:rPr lang="zh-CN" altLang="zh-CN" sz="2000" dirty="0"/>
              <a:t>位余三码</a:t>
            </a:r>
            <a:r>
              <a:rPr lang="en-US" altLang="zh-CN" sz="2000" dirty="0"/>
              <a:t>G</a:t>
            </a:r>
            <a:r>
              <a:rPr lang="zh-CN" altLang="zh-CN" sz="2000" dirty="0"/>
              <a:t>（</a:t>
            </a:r>
            <a:r>
              <a:rPr lang="en-US" altLang="zh-CN" sz="2000" dirty="0"/>
              <a:t>G3G2G1G0</a:t>
            </a:r>
            <a:r>
              <a:rPr lang="zh-CN" altLang="zh-CN" sz="2000" dirty="0"/>
              <a:t>），输出为</a:t>
            </a:r>
            <a:r>
              <a:rPr lang="en-US" altLang="zh-CN" sz="2000" dirty="0"/>
              <a:t>4</a:t>
            </a:r>
            <a:r>
              <a:rPr lang="zh-CN" altLang="zh-CN" sz="2000" dirty="0"/>
              <a:t>位</a:t>
            </a:r>
            <a:r>
              <a:rPr lang="en-US" altLang="zh-CN" sz="2000" dirty="0"/>
              <a:t>8421BCD</a:t>
            </a:r>
            <a:r>
              <a:rPr lang="zh-CN" altLang="zh-CN" sz="2000" dirty="0"/>
              <a:t>码</a:t>
            </a:r>
            <a:r>
              <a:rPr lang="en-US" altLang="zh-CN" sz="2000" dirty="0"/>
              <a:t>Y(Y3Y2Y1Y0)</a:t>
            </a:r>
            <a:r>
              <a:rPr lang="zh-CN" altLang="zh-CN" sz="2000" dirty="0"/>
              <a:t>，利用</a:t>
            </a:r>
            <a:r>
              <a:rPr lang="en-US" altLang="zh-CN" sz="2000" dirty="0"/>
              <a:t>8</a:t>
            </a:r>
            <a:r>
              <a:rPr lang="zh-CN" altLang="zh-CN" sz="2000" dirty="0"/>
              <a:t>线</a:t>
            </a:r>
            <a:r>
              <a:rPr lang="en-US" altLang="zh-CN" sz="2000" dirty="0"/>
              <a:t>-3</a:t>
            </a:r>
            <a:r>
              <a:rPr lang="zh-CN" altLang="zh-CN" sz="2000" dirty="0"/>
              <a:t>线优先编码器和</a:t>
            </a:r>
            <a:r>
              <a:rPr lang="en-US" altLang="zh-CN" sz="2000" dirty="0"/>
              <a:t>3</a:t>
            </a:r>
            <a:r>
              <a:rPr lang="zh-CN" altLang="zh-CN" sz="2000" dirty="0"/>
              <a:t>线</a:t>
            </a:r>
            <a:r>
              <a:rPr lang="en-US" altLang="zh-CN" sz="2000" dirty="0"/>
              <a:t>-8</a:t>
            </a:r>
            <a:r>
              <a:rPr lang="zh-CN" altLang="zh-CN" sz="2000" dirty="0"/>
              <a:t>线译码器，每种器件各两片以及必要的门电路实现。（注意，输入码只会是</a:t>
            </a:r>
            <a:r>
              <a:rPr lang="en-US" altLang="zh-CN" sz="2000" dirty="0"/>
              <a:t>0-9</a:t>
            </a:r>
            <a:r>
              <a:rPr lang="zh-CN" altLang="zh-CN" sz="2000" dirty="0"/>
              <a:t>，无需考虑其他码）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直接转换？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79EDFA-3710-43B7-AF70-F2D4EB1C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5" name="图片 4" descr="C:\Users\ninedays\tmp\1554348618(1).png">
            <a:extLst>
              <a:ext uri="{FF2B5EF4-FFF2-40B4-BE49-F238E27FC236}">
                <a16:creationId xmlns:a16="http://schemas.microsoft.com/office/drawing/2014/main" id="{33AAE29D-BE74-4527-A807-7D15F55436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1950530"/>
            <a:ext cx="3239365" cy="126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ninedays\tmp\1554348636(1).png">
            <a:extLst>
              <a:ext uri="{FF2B5EF4-FFF2-40B4-BE49-F238E27FC236}">
                <a16:creationId xmlns:a16="http://schemas.microsoft.com/office/drawing/2014/main" id="{C63F4435-57A0-4976-A75B-D4CE157CFE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86" y="1741482"/>
            <a:ext cx="1959982" cy="212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8B01F7-6D1B-40FD-9DAF-10E51E5BA826}"/>
              </a:ext>
            </a:extLst>
          </p:cNvPr>
          <p:cNvSpPr/>
          <p:nvPr/>
        </p:nvSpPr>
        <p:spPr>
          <a:xfrm>
            <a:off x="2554490" y="4293096"/>
            <a:ext cx="108012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余三码译码器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B740C3-6936-45CB-81B1-8932C632968C}"/>
              </a:ext>
            </a:extLst>
          </p:cNvPr>
          <p:cNvSpPr/>
          <p:nvPr/>
        </p:nvSpPr>
        <p:spPr>
          <a:xfrm>
            <a:off x="4334453" y="4298533"/>
            <a:ext cx="108012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8421</a:t>
            </a:r>
            <a:r>
              <a:rPr lang="zh-CN" altLang="en-US" b="1" dirty="0">
                <a:solidFill>
                  <a:schemeClr val="tx1"/>
                </a:solidFill>
              </a:rPr>
              <a:t>码编码器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4F39767-CEC6-41F5-8FD8-20F966C494F4}"/>
              </a:ext>
            </a:extLst>
          </p:cNvPr>
          <p:cNvSpPr/>
          <p:nvPr/>
        </p:nvSpPr>
        <p:spPr>
          <a:xfrm>
            <a:off x="1474370" y="4797152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余三码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8F032E1-8EAB-4B18-B4C7-2A3F2988122A}"/>
              </a:ext>
            </a:extLst>
          </p:cNvPr>
          <p:cNvSpPr/>
          <p:nvPr/>
        </p:nvSpPr>
        <p:spPr>
          <a:xfrm>
            <a:off x="3634610" y="4797152"/>
            <a:ext cx="69984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B85BC3B1-6441-47A2-91DC-21CE60380A39}"/>
              </a:ext>
            </a:extLst>
          </p:cNvPr>
          <p:cNvSpPr/>
          <p:nvPr/>
        </p:nvSpPr>
        <p:spPr>
          <a:xfrm>
            <a:off x="5457488" y="4869160"/>
            <a:ext cx="108012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8421</a:t>
            </a:r>
            <a:r>
              <a:rPr lang="zh-CN" altLang="en-US" b="1" dirty="0">
                <a:solidFill>
                  <a:schemeClr val="tx1"/>
                </a:solidFill>
              </a:rPr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209209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79EDFA-3710-43B7-AF70-F2D4EB1C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6" name="图片 5" descr="C:\Users\ninedays\tmp\1554348636(1).png">
            <a:extLst>
              <a:ext uri="{FF2B5EF4-FFF2-40B4-BE49-F238E27FC236}">
                <a16:creationId xmlns:a16="http://schemas.microsoft.com/office/drawing/2014/main" id="{C63F4435-57A0-4976-A75B-D4CE157CFEF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66211"/>
            <a:ext cx="1728192" cy="23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B6ED0A2-0D3D-4126-B543-28B0FD4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65" y="782537"/>
            <a:ext cx="8229600" cy="4525963"/>
          </a:xfrm>
        </p:spPr>
        <p:txBody>
          <a:bodyPr/>
          <a:lstStyle/>
          <a:p>
            <a:r>
              <a:rPr lang="zh-CN" altLang="en-US" dirty="0"/>
              <a:t>余三码译码器：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50CE99-8D07-4B28-8DF8-3FEAD7F6E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5" y="1389441"/>
            <a:ext cx="2126164" cy="29415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83F768-AE46-4ACA-AE11-210896BC3DA0}"/>
              </a:ext>
            </a:extLst>
          </p:cNvPr>
          <p:cNvSpPr txBox="1"/>
          <p:nvPr/>
        </p:nvSpPr>
        <p:spPr>
          <a:xfrm>
            <a:off x="2851531" y="2116698"/>
            <a:ext cx="538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0</a:t>
            </a:r>
          </a:p>
          <a:p>
            <a:r>
              <a:rPr lang="en-US" altLang="zh-CN" sz="800" b="1" dirty="0"/>
              <a:t>1</a:t>
            </a:r>
          </a:p>
          <a:p>
            <a:r>
              <a:rPr lang="en-US" altLang="zh-CN" sz="800" b="1" dirty="0"/>
              <a:t>2</a:t>
            </a:r>
          </a:p>
          <a:p>
            <a:r>
              <a:rPr lang="en-US" altLang="zh-CN" sz="800" b="1" dirty="0"/>
              <a:t>3</a:t>
            </a:r>
          </a:p>
          <a:p>
            <a:r>
              <a:rPr lang="en-US" altLang="zh-CN" sz="800" b="1" dirty="0"/>
              <a:t>4</a:t>
            </a:r>
          </a:p>
          <a:p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5</a:t>
            </a:r>
          </a:p>
          <a:p>
            <a:r>
              <a:rPr lang="en-US" altLang="zh-CN" sz="800" b="1" dirty="0"/>
              <a:t>6</a:t>
            </a:r>
          </a:p>
          <a:p>
            <a:r>
              <a:rPr lang="en-US" altLang="zh-CN" sz="800" b="1" dirty="0"/>
              <a:t>7</a:t>
            </a:r>
          </a:p>
          <a:p>
            <a:r>
              <a:rPr lang="en-US" altLang="zh-CN" sz="800" b="1" dirty="0"/>
              <a:t>8</a:t>
            </a:r>
          </a:p>
          <a:p>
            <a:r>
              <a:rPr lang="en-US" altLang="zh-CN" sz="800" b="1" dirty="0"/>
              <a:t>9</a:t>
            </a:r>
          </a:p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64602D-9755-4D92-BBE8-F307492A32EA}"/>
              </a:ext>
            </a:extLst>
          </p:cNvPr>
          <p:cNvSpPr/>
          <p:nvPr/>
        </p:nvSpPr>
        <p:spPr>
          <a:xfrm>
            <a:off x="727433" y="1389441"/>
            <a:ext cx="430603" cy="114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6F33A9-6546-436A-8FBB-587A4053D703}"/>
              </a:ext>
            </a:extLst>
          </p:cNvPr>
          <p:cNvSpPr txBox="1"/>
          <p:nvPr/>
        </p:nvSpPr>
        <p:spPr>
          <a:xfrm>
            <a:off x="3216533" y="1749039"/>
            <a:ext cx="262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</a:rPr>
              <a:t>余三码</a:t>
            </a:r>
            <a:r>
              <a:rPr lang="en-US" altLang="zh-CN" sz="1600" b="1" dirty="0">
                <a:solidFill>
                  <a:srgbClr val="FF0000"/>
                </a:solidFill>
              </a:rPr>
              <a:t>)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10</a:t>
            </a:r>
            <a:r>
              <a:rPr lang="en-US" altLang="zh-CN" sz="1600" b="1" dirty="0">
                <a:solidFill>
                  <a:srgbClr val="FF0000"/>
                </a:solidFill>
              </a:rPr>
              <a:t>=</a:t>
            </a:r>
            <a:r>
              <a:rPr lang="zh-CN" altLang="en-US" sz="1600" b="1" dirty="0">
                <a:solidFill>
                  <a:srgbClr val="FF0000"/>
                </a:solidFill>
              </a:rPr>
              <a:t>对应十进制 </a:t>
            </a:r>
            <a:r>
              <a:rPr lang="en-US" altLang="zh-CN" sz="1600" b="1" dirty="0">
                <a:solidFill>
                  <a:srgbClr val="FF0000"/>
                </a:solidFill>
              </a:rPr>
              <a:t>+ 3</a:t>
            </a: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36C856-FB3C-4783-9678-CA60414D5CD0}"/>
              </a:ext>
            </a:extLst>
          </p:cNvPr>
          <p:cNvSpPr txBox="1"/>
          <p:nvPr/>
        </p:nvSpPr>
        <p:spPr>
          <a:xfrm>
            <a:off x="1192126" y="4369311"/>
            <a:ext cx="199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4-16</a:t>
            </a:r>
            <a:r>
              <a:rPr lang="zh-CN" altLang="en-US" dirty="0"/>
              <a:t>译码器</a:t>
            </a:r>
          </a:p>
        </p:txBody>
      </p:sp>
      <p:pic>
        <p:nvPicPr>
          <p:cNvPr id="11" name="图片 10" descr="C:\Users\ninedays\tmp\1554348618(1).png">
            <a:extLst>
              <a:ext uri="{FF2B5EF4-FFF2-40B4-BE49-F238E27FC236}">
                <a16:creationId xmlns:a16="http://schemas.microsoft.com/office/drawing/2014/main" id="{AD3F8153-71F3-4569-9D50-EF0677E0673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8"/>
          <a:stretch/>
        </p:blipFill>
        <p:spPr bwMode="auto">
          <a:xfrm>
            <a:off x="7308304" y="2593963"/>
            <a:ext cx="1728192" cy="1411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43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79EDFA-3710-43B7-AF70-F2D4EB1C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B6ED0A2-0D3D-4126-B543-28B0FD4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65" y="782537"/>
            <a:ext cx="8229600" cy="4525963"/>
          </a:xfrm>
        </p:spPr>
        <p:txBody>
          <a:bodyPr/>
          <a:lstStyle/>
          <a:p>
            <a:r>
              <a:rPr lang="en-US" altLang="zh-CN" dirty="0"/>
              <a:t>8421</a:t>
            </a:r>
            <a:r>
              <a:rPr lang="zh-CN" altLang="en-US" dirty="0"/>
              <a:t>码优先编码器：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8CF91A-464C-482B-A4DD-BB686A8BE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0" y="1352989"/>
            <a:ext cx="2484335" cy="2812024"/>
          </a:xfrm>
          <a:prstGeom prst="rect">
            <a:avLst/>
          </a:prstGeom>
        </p:spPr>
      </p:pic>
      <p:pic>
        <p:nvPicPr>
          <p:cNvPr id="12" name="图片 11" descr="C:\Users\ninedays\tmp\1554348618(1).png">
            <a:extLst>
              <a:ext uri="{FF2B5EF4-FFF2-40B4-BE49-F238E27FC236}">
                <a16:creationId xmlns:a16="http://schemas.microsoft.com/office/drawing/2014/main" id="{33AAE29D-BE74-4527-A807-7D15F55436E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2" t="-1156" r="51096" b="1156"/>
          <a:stretch/>
        </p:blipFill>
        <p:spPr bwMode="auto">
          <a:xfrm>
            <a:off x="7261721" y="2593962"/>
            <a:ext cx="1774775" cy="14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0B638B-D24E-4980-B470-F1179F0F4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10" y="1375639"/>
            <a:ext cx="3215919" cy="2202371"/>
          </a:xfrm>
          <a:prstGeom prst="rect">
            <a:avLst/>
          </a:prstGeom>
        </p:spPr>
      </p:pic>
      <p:pic>
        <p:nvPicPr>
          <p:cNvPr id="16" name="图片 15" descr="C:\Users\ninedays\tmp\1554348636(1).png">
            <a:extLst>
              <a:ext uri="{FF2B5EF4-FFF2-40B4-BE49-F238E27FC236}">
                <a16:creationId xmlns:a16="http://schemas.microsoft.com/office/drawing/2014/main" id="{E73CC598-E5B7-4068-998F-A3D20B647BA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66211"/>
            <a:ext cx="1728192" cy="23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7F587D9-6116-4E0B-AF86-ECA5BB7AD340}"/>
              </a:ext>
            </a:extLst>
          </p:cNvPr>
          <p:cNvSpPr txBox="1"/>
          <p:nvPr/>
        </p:nvSpPr>
        <p:spPr>
          <a:xfrm>
            <a:off x="361835" y="1670632"/>
            <a:ext cx="538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0</a:t>
            </a:r>
          </a:p>
          <a:p>
            <a:r>
              <a:rPr lang="en-US" altLang="zh-CN" sz="800" b="1" dirty="0"/>
              <a:t>1</a:t>
            </a:r>
          </a:p>
          <a:p>
            <a:r>
              <a:rPr lang="en-US" altLang="zh-CN" sz="800" b="1" dirty="0"/>
              <a:t>2</a:t>
            </a:r>
          </a:p>
          <a:p>
            <a:r>
              <a:rPr lang="en-US" altLang="zh-CN" sz="800" b="1" dirty="0"/>
              <a:t>3</a:t>
            </a:r>
          </a:p>
          <a:p>
            <a:r>
              <a:rPr lang="en-US" altLang="zh-CN" sz="800" b="1" dirty="0"/>
              <a:t>4</a:t>
            </a:r>
          </a:p>
          <a:p>
            <a:r>
              <a:rPr lang="en-US" altLang="zh-CN" sz="800" b="1" dirty="0"/>
              <a:t>5</a:t>
            </a:r>
          </a:p>
          <a:p>
            <a:r>
              <a:rPr lang="en-US" altLang="zh-CN" sz="800" b="1" dirty="0"/>
              <a:t>6</a:t>
            </a:r>
          </a:p>
          <a:p>
            <a:r>
              <a:rPr lang="en-US" altLang="zh-CN" sz="800" b="1" dirty="0"/>
              <a:t>7</a:t>
            </a:r>
          </a:p>
          <a:p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8</a:t>
            </a:r>
          </a:p>
          <a:p>
            <a:r>
              <a:rPr lang="en-US" altLang="zh-CN" sz="800" b="1" dirty="0"/>
              <a:t>9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425CB7-24AD-4108-B984-FBF1ECFCAB19}"/>
              </a:ext>
            </a:extLst>
          </p:cNvPr>
          <p:cNvSpPr txBox="1"/>
          <p:nvPr/>
        </p:nvSpPr>
        <p:spPr>
          <a:xfrm>
            <a:off x="3707904" y="4417839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Y3</a:t>
            </a:r>
            <a:r>
              <a:rPr lang="zh-CN" altLang="en-US" dirty="0"/>
              <a:t>：</a:t>
            </a:r>
            <a:r>
              <a:rPr lang="en-US" altLang="zh-CN" dirty="0"/>
              <a:t>148(</a:t>
            </a:r>
            <a:r>
              <a:rPr lang="zh-CN" altLang="en-US" dirty="0"/>
              <a:t>高</a:t>
            </a:r>
            <a:r>
              <a:rPr lang="en-US" altLang="zh-CN" dirty="0"/>
              <a:t>)</a:t>
            </a:r>
            <a:r>
              <a:rPr lang="zh-CN" altLang="en-US" dirty="0"/>
              <a:t>选通，为</a:t>
            </a:r>
            <a:r>
              <a:rPr lang="en-US" altLang="zh-CN" dirty="0"/>
              <a:t>1</a:t>
            </a:r>
            <a:r>
              <a:rPr lang="zh-CN" altLang="en-US" dirty="0"/>
              <a:t>；否则为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Y2</a:t>
            </a:r>
            <a:r>
              <a:rPr lang="zh-CN" altLang="en-US" dirty="0"/>
              <a:t>：与</a:t>
            </a:r>
            <a:r>
              <a:rPr lang="en-US" altLang="zh-CN" dirty="0"/>
              <a:t>148(</a:t>
            </a:r>
            <a:r>
              <a:rPr lang="zh-CN" altLang="en-US" dirty="0"/>
              <a:t>底</a:t>
            </a:r>
            <a:r>
              <a:rPr lang="en-US" altLang="zh-CN" dirty="0"/>
              <a:t>)</a:t>
            </a:r>
            <a:r>
              <a:rPr lang="zh-CN" altLang="en-US" dirty="0"/>
              <a:t>的</a:t>
            </a:r>
            <a:r>
              <a:rPr lang="en-US" altLang="zh-CN" dirty="0"/>
              <a:t>Y2</a:t>
            </a:r>
            <a:r>
              <a:rPr lang="zh-CN" altLang="en-US" dirty="0"/>
              <a:t>端相反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169108-50DB-44BC-AA06-74A9A8201387}"/>
              </a:ext>
            </a:extLst>
          </p:cNvPr>
          <p:cNvSpPr txBox="1"/>
          <p:nvPr/>
        </p:nvSpPr>
        <p:spPr>
          <a:xfrm>
            <a:off x="179512" y="4434949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Ys’:</a:t>
            </a:r>
            <a:r>
              <a:rPr lang="zh-CN" altLang="en-US" dirty="0"/>
              <a:t>选通，但无有效编码，为</a:t>
            </a:r>
            <a:r>
              <a:rPr lang="en-US" altLang="zh-CN" dirty="0"/>
              <a:t>0</a:t>
            </a:r>
          </a:p>
          <a:p>
            <a:r>
              <a:rPr lang="en-US" altLang="zh-CN" dirty="0" err="1"/>
              <a:t>Yex</a:t>
            </a:r>
            <a:r>
              <a:rPr lang="en-US" altLang="zh-CN" dirty="0"/>
              <a:t>’:</a:t>
            </a:r>
            <a:r>
              <a:rPr lang="zh-CN" altLang="en-US" dirty="0"/>
              <a:t>选通，存在有效编码，为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8F63AC-F388-48EA-85DC-F5E4B0C691DB}"/>
              </a:ext>
            </a:extLst>
          </p:cNvPr>
          <p:cNvSpPr/>
          <p:nvPr/>
        </p:nvSpPr>
        <p:spPr>
          <a:xfrm>
            <a:off x="1850691" y="1284319"/>
            <a:ext cx="1287902" cy="3133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7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79EDFA-3710-43B7-AF70-F2D4EB1C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0B6ED0A2-0D3D-4126-B543-28B0FD41D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165" y="782537"/>
            <a:ext cx="8229600" cy="4525963"/>
          </a:xfrm>
        </p:spPr>
        <p:txBody>
          <a:bodyPr/>
          <a:lstStyle/>
          <a:p>
            <a:r>
              <a:rPr lang="en-US" altLang="zh-CN" dirty="0"/>
              <a:t>8421</a:t>
            </a:r>
            <a:r>
              <a:rPr lang="zh-CN" altLang="en-US" dirty="0"/>
              <a:t>码编码器：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 descr="C:\Users\ninedays\tmp\1554857729(1).png">
            <a:extLst>
              <a:ext uri="{FF2B5EF4-FFF2-40B4-BE49-F238E27FC236}">
                <a16:creationId xmlns:a16="http://schemas.microsoft.com/office/drawing/2014/main" id="{793A341D-CAF1-4C32-A9BD-15E92B921B4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2" r="27679"/>
          <a:stretch/>
        </p:blipFill>
        <p:spPr bwMode="auto">
          <a:xfrm>
            <a:off x="1907704" y="1730275"/>
            <a:ext cx="5077792" cy="27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DE1F3DC-9268-4DAC-AE7A-5119E590BD48}"/>
              </a:ext>
            </a:extLst>
          </p:cNvPr>
          <p:cNvSpPr/>
          <p:nvPr/>
        </p:nvSpPr>
        <p:spPr>
          <a:xfrm>
            <a:off x="3923928" y="1484784"/>
            <a:ext cx="720080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3A87CD-C902-4DBF-B348-7ADCBF79008C}"/>
              </a:ext>
            </a:extLst>
          </p:cNvPr>
          <p:cNvSpPr txBox="1"/>
          <p:nvPr/>
        </p:nvSpPr>
        <p:spPr>
          <a:xfrm>
            <a:off x="3888583" y="2309291"/>
            <a:ext cx="538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0</a:t>
            </a:r>
          </a:p>
          <a:p>
            <a:r>
              <a:rPr lang="en-US" altLang="zh-CN" sz="800" b="1" dirty="0"/>
              <a:t>1</a:t>
            </a:r>
          </a:p>
          <a:p>
            <a:r>
              <a:rPr lang="en-US" altLang="zh-CN" sz="800" b="1" dirty="0"/>
              <a:t>2</a:t>
            </a:r>
          </a:p>
          <a:p>
            <a:r>
              <a:rPr lang="en-US" altLang="zh-CN" sz="800" b="1" dirty="0"/>
              <a:t>3</a:t>
            </a:r>
          </a:p>
          <a:p>
            <a:r>
              <a:rPr lang="en-US" altLang="zh-CN" sz="800" b="1" dirty="0"/>
              <a:t>4</a:t>
            </a:r>
          </a:p>
          <a:p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5</a:t>
            </a:r>
          </a:p>
          <a:p>
            <a:r>
              <a:rPr lang="en-US" altLang="zh-CN" sz="800" b="1" dirty="0"/>
              <a:t>6</a:t>
            </a:r>
          </a:p>
          <a:p>
            <a:r>
              <a:rPr lang="en-US" altLang="zh-CN" sz="800" b="1" dirty="0"/>
              <a:t>7</a:t>
            </a:r>
          </a:p>
          <a:p>
            <a:r>
              <a:rPr lang="en-US" altLang="zh-CN" sz="800" b="1" dirty="0"/>
              <a:t>8</a:t>
            </a:r>
          </a:p>
          <a:p>
            <a:r>
              <a:rPr lang="en-US" altLang="zh-CN" sz="800" b="1" dirty="0"/>
              <a:t>9</a:t>
            </a:r>
          </a:p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68A3D9-ABA4-437F-A4F8-1A32158DDF10}"/>
              </a:ext>
            </a:extLst>
          </p:cNvPr>
          <p:cNvSpPr txBox="1"/>
          <p:nvPr/>
        </p:nvSpPr>
        <p:spPr>
          <a:xfrm>
            <a:off x="4462060" y="2027164"/>
            <a:ext cx="538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0</a:t>
            </a:r>
          </a:p>
          <a:p>
            <a:r>
              <a:rPr lang="en-US" altLang="zh-CN" sz="800" b="1" dirty="0"/>
              <a:t>1</a:t>
            </a:r>
          </a:p>
          <a:p>
            <a:r>
              <a:rPr lang="en-US" altLang="zh-CN" sz="800" b="1" dirty="0"/>
              <a:t>2</a:t>
            </a:r>
          </a:p>
          <a:p>
            <a:r>
              <a:rPr lang="en-US" altLang="zh-CN" sz="800" b="1" dirty="0"/>
              <a:t>3</a:t>
            </a:r>
          </a:p>
          <a:p>
            <a:r>
              <a:rPr lang="en-US" altLang="zh-CN" sz="800" b="1" dirty="0"/>
              <a:t>4</a:t>
            </a:r>
          </a:p>
          <a:p>
            <a:r>
              <a:rPr lang="en-US" altLang="zh-CN" sz="800" b="1" dirty="0"/>
              <a:t>5</a:t>
            </a:r>
          </a:p>
          <a:p>
            <a:r>
              <a:rPr lang="en-US" altLang="zh-CN" sz="800" b="1" dirty="0"/>
              <a:t>6</a:t>
            </a:r>
          </a:p>
          <a:p>
            <a:r>
              <a:rPr lang="en-US" altLang="zh-CN" sz="800" b="1" dirty="0"/>
              <a:t>7</a:t>
            </a:r>
          </a:p>
          <a:p>
            <a:endParaRPr lang="en-US" altLang="zh-CN" sz="800" b="1" dirty="0"/>
          </a:p>
          <a:p>
            <a:endParaRPr lang="en-US" altLang="zh-CN" sz="800" b="1" dirty="0"/>
          </a:p>
          <a:p>
            <a:r>
              <a:rPr lang="en-US" altLang="zh-CN" sz="800" b="1" dirty="0"/>
              <a:t>8</a:t>
            </a:r>
          </a:p>
          <a:p>
            <a:r>
              <a:rPr lang="en-US" altLang="zh-CN" sz="800" b="1" dirty="0"/>
              <a:t>9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1FBE10-798F-4413-8030-18F455C0310E}"/>
              </a:ext>
            </a:extLst>
          </p:cNvPr>
          <p:cNvSpPr txBox="1"/>
          <p:nvPr/>
        </p:nvSpPr>
        <p:spPr>
          <a:xfrm>
            <a:off x="2051720" y="4636245"/>
            <a:ext cx="199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余三码译码器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6B32C7-9845-4A3D-A730-1BE2C471C9A2}"/>
              </a:ext>
            </a:extLst>
          </p:cNvPr>
          <p:cNvSpPr txBox="1"/>
          <p:nvPr/>
        </p:nvSpPr>
        <p:spPr>
          <a:xfrm>
            <a:off x="4770702" y="4635977"/>
            <a:ext cx="199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8421</a:t>
            </a:r>
            <a:r>
              <a:rPr lang="zh-CN" altLang="en-US" dirty="0"/>
              <a:t>码编码器</a:t>
            </a:r>
          </a:p>
        </p:txBody>
      </p:sp>
    </p:spTree>
    <p:extLst>
      <p:ext uri="{BB962C8B-B14F-4D97-AF65-F5344CB8AC3E}">
        <p14:creationId xmlns:p14="http://schemas.microsoft.com/office/powerpoint/2010/main" val="40057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9A5E-21D5-4E4A-B2A8-F23DFAB8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CDC9A-F047-4020-80E6-1BF8E139A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/>
              <a:t>分析图中所示的触发器电路，画出在时钟</a:t>
            </a:r>
            <a:r>
              <a:rPr lang="en-US" altLang="zh-CN" sz="2000" dirty="0"/>
              <a:t>CP</a:t>
            </a:r>
            <a:r>
              <a:rPr lang="zh-CN" altLang="zh-CN" sz="2000" dirty="0"/>
              <a:t>作用下</a:t>
            </a:r>
            <a:r>
              <a:rPr lang="en-US" altLang="zh-CN" sz="2000" dirty="0"/>
              <a:t>Q1</a:t>
            </a:r>
            <a:r>
              <a:rPr lang="zh-CN" altLang="zh-CN" sz="2000" dirty="0"/>
              <a:t>、</a:t>
            </a:r>
            <a:r>
              <a:rPr lang="en-US" altLang="zh-CN" sz="2000" dirty="0"/>
              <a:t>Q2</a:t>
            </a:r>
            <a:r>
              <a:rPr lang="zh-CN" altLang="zh-CN" sz="2000" dirty="0"/>
              <a:t>、</a:t>
            </a:r>
            <a:r>
              <a:rPr lang="en-US" altLang="zh-CN" sz="2000" dirty="0"/>
              <a:t>Z</a:t>
            </a:r>
            <a:r>
              <a:rPr lang="zh-CN" altLang="zh-CN" sz="2000" dirty="0"/>
              <a:t>的波形。</a:t>
            </a:r>
            <a:r>
              <a:rPr lang="en-US" altLang="zh-CN" sz="2000" dirty="0"/>
              <a:t>(</a:t>
            </a:r>
            <a:r>
              <a:rPr lang="zh-CN" altLang="zh-CN" sz="2000" dirty="0"/>
              <a:t>注意，</a:t>
            </a:r>
            <a:r>
              <a:rPr lang="en-US" altLang="zh-CN" sz="2000" dirty="0"/>
              <a:t>Q2</a:t>
            </a:r>
            <a:r>
              <a:rPr lang="zh-CN" altLang="zh-CN" sz="2000" dirty="0"/>
              <a:t>、</a:t>
            </a:r>
            <a:r>
              <a:rPr lang="en-US" altLang="zh-CN" sz="2000" dirty="0"/>
              <a:t>Q1</a:t>
            </a:r>
            <a:r>
              <a:rPr lang="zh-CN" altLang="zh-CN" sz="2000" dirty="0"/>
              <a:t>初始状态为</a:t>
            </a:r>
            <a:r>
              <a:rPr lang="en-US" altLang="zh-CN" sz="2000" dirty="0"/>
              <a:t>00)</a:t>
            </a:r>
            <a:endParaRPr lang="zh-CN" altLang="zh-CN" sz="20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CB212-FEB3-47D1-BA4E-8539B692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图片 4" descr="C:\Users\ninedays\tmp\1554348834(1).png">
            <a:extLst>
              <a:ext uri="{FF2B5EF4-FFF2-40B4-BE49-F238E27FC236}">
                <a16:creationId xmlns:a16="http://schemas.microsoft.com/office/drawing/2014/main" id="{978B63EA-16A4-4244-908B-18B07F3D22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62" y="2066686"/>
            <a:ext cx="3661286" cy="12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BE757C-80D2-491D-84B6-CD42FC106479}"/>
              </a:ext>
            </a:extLst>
          </p:cNvPr>
          <p:cNvSpPr txBox="1"/>
          <p:nvPr/>
        </p:nvSpPr>
        <p:spPr>
          <a:xfrm>
            <a:off x="899592" y="2780928"/>
            <a:ext cx="34563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状态方程和输出方程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异步清零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n+1 </a:t>
            </a:r>
            <a:r>
              <a:rPr lang="en-US" altLang="zh-CN" dirty="0"/>
              <a:t>= X</a:t>
            </a:r>
            <a:r>
              <a:rPr lang="zh-CN" altLang="en-US" dirty="0"/>
              <a:t> </a:t>
            </a:r>
            <a:r>
              <a:rPr lang="en-US" altLang="zh-CN" dirty="0"/>
              <a:t>·(Q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</a:t>
            </a:r>
            <a:r>
              <a:rPr lang="en-US" altLang="zh-CN" dirty="0"/>
              <a:t>)’</a:t>
            </a:r>
          </a:p>
          <a:p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en-US" altLang="zh-CN" baseline="30000" dirty="0"/>
              <a:t>n+1 </a:t>
            </a:r>
            <a:r>
              <a:rPr lang="en-US" altLang="zh-CN" dirty="0"/>
              <a:t>= X · 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</a:t>
            </a:r>
            <a:r>
              <a:rPr lang="zh-CN" altLang="en-US" dirty="0"/>
              <a:t>⊕</a:t>
            </a:r>
            <a:r>
              <a:rPr lang="en-US" altLang="zh-CN" dirty="0"/>
              <a:t> Q</a:t>
            </a:r>
            <a:r>
              <a:rPr lang="en-US" altLang="zh-CN" baseline="-25000" dirty="0"/>
              <a:t>2</a:t>
            </a:r>
            <a:r>
              <a:rPr lang="en-US" altLang="zh-CN" baseline="30000" dirty="0"/>
              <a:t>n</a:t>
            </a:r>
            <a:endParaRPr lang="en-US" altLang="zh-CN" dirty="0"/>
          </a:p>
          <a:p>
            <a:r>
              <a:rPr lang="en-US" altLang="zh-CN" dirty="0"/>
              <a:t>   Z    = (X·Q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</a:t>
            </a:r>
            <a:r>
              <a:rPr lang="en-US" altLang="zh-CN" dirty="0"/>
              <a:t>·Q</a:t>
            </a:r>
            <a:r>
              <a:rPr lang="en-US" altLang="zh-CN" baseline="-25000" dirty="0"/>
              <a:t>1</a:t>
            </a:r>
            <a:r>
              <a:rPr lang="en-US" altLang="zh-CN" baseline="30000" dirty="0"/>
              <a:t>n</a:t>
            </a:r>
            <a:r>
              <a:rPr lang="en-US" altLang="zh-CN" dirty="0"/>
              <a:t>) ’</a:t>
            </a:r>
          </a:p>
          <a:p>
            <a:endParaRPr lang="zh-CN" altLang="en-US" baseline="30000" dirty="0"/>
          </a:p>
        </p:txBody>
      </p:sp>
      <p:pic>
        <p:nvPicPr>
          <p:cNvPr id="8" name="图片 7" descr="C:\Users\ninedays\tmp\1554857806(1).png">
            <a:extLst>
              <a:ext uri="{FF2B5EF4-FFF2-40B4-BE49-F238E27FC236}">
                <a16:creationId xmlns:a16="http://schemas.microsoft.com/office/drawing/2014/main" id="{01F738EB-94F0-44E1-A616-2BE23833F9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9"/>
          <a:stretch/>
        </p:blipFill>
        <p:spPr bwMode="auto">
          <a:xfrm>
            <a:off x="3376146" y="4311600"/>
            <a:ext cx="4508222" cy="158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868629B-7A74-4833-88AA-54DA23D366D2}"/>
              </a:ext>
            </a:extLst>
          </p:cNvPr>
          <p:cNvSpPr/>
          <p:nvPr/>
        </p:nvSpPr>
        <p:spPr>
          <a:xfrm>
            <a:off x="4067944" y="4425829"/>
            <a:ext cx="648072" cy="1475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4976AF0E-5535-44A0-A131-A689DABAB50C}"/>
              </a:ext>
            </a:extLst>
          </p:cNvPr>
          <p:cNvSpPr/>
          <p:nvPr/>
        </p:nvSpPr>
        <p:spPr>
          <a:xfrm>
            <a:off x="3707903" y="3284984"/>
            <a:ext cx="235597" cy="1026616"/>
          </a:xfrm>
          <a:prstGeom prst="wedgeRectCallout">
            <a:avLst>
              <a:gd name="adj1" fmla="val 232161"/>
              <a:gd name="adj2" fmla="val 5656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28E35B-46FC-4560-92B9-5A223B430B9B}"/>
              </a:ext>
            </a:extLst>
          </p:cNvPr>
          <p:cNvSpPr/>
          <p:nvPr/>
        </p:nvSpPr>
        <p:spPr>
          <a:xfrm>
            <a:off x="4833392" y="4404803"/>
            <a:ext cx="432868" cy="1496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5E284E05-DCFA-4152-8697-BC23D7E116EE}"/>
              </a:ext>
            </a:extLst>
          </p:cNvPr>
          <p:cNvSpPr/>
          <p:nvPr/>
        </p:nvSpPr>
        <p:spPr>
          <a:xfrm>
            <a:off x="4354663" y="3198623"/>
            <a:ext cx="361353" cy="1026616"/>
          </a:xfrm>
          <a:prstGeom prst="wedgeRectCallout">
            <a:avLst>
              <a:gd name="adj1" fmla="val 108058"/>
              <a:gd name="adj2" fmla="val 624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7AC3BF3A-928F-4F71-A6DF-5F44834E850E}"/>
              </a:ext>
            </a:extLst>
          </p:cNvPr>
          <p:cNvSpPr/>
          <p:nvPr/>
        </p:nvSpPr>
        <p:spPr>
          <a:xfrm>
            <a:off x="4940583" y="3193703"/>
            <a:ext cx="361353" cy="1026616"/>
          </a:xfrm>
          <a:prstGeom prst="wedgeRectCallout">
            <a:avLst>
              <a:gd name="adj1" fmla="val 108058"/>
              <a:gd name="adj2" fmla="val 6249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异步清零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17AB50-DC0A-44E6-B52E-A77E80C3CFEC}"/>
              </a:ext>
            </a:extLst>
          </p:cNvPr>
          <p:cNvSpPr/>
          <p:nvPr/>
        </p:nvSpPr>
        <p:spPr>
          <a:xfrm>
            <a:off x="5654582" y="4427191"/>
            <a:ext cx="374939" cy="147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A55DC-0104-4983-AA94-2863683C7113}"/>
              </a:ext>
            </a:extLst>
          </p:cNvPr>
          <p:cNvSpPr txBox="1"/>
          <p:nvPr/>
        </p:nvSpPr>
        <p:spPr>
          <a:xfrm>
            <a:off x="3240506" y="5822884"/>
            <a:ext cx="120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X=0</a:t>
            </a:r>
          </a:p>
          <a:p>
            <a:pPr algn="r"/>
            <a:r>
              <a:rPr lang="en-US" altLang="zh-CN" dirty="0"/>
              <a:t>Q1:2=00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065934-625B-4D49-AC1A-6A2645019ECE}"/>
              </a:ext>
            </a:extLst>
          </p:cNvPr>
          <p:cNvSpPr txBox="1"/>
          <p:nvPr/>
        </p:nvSpPr>
        <p:spPr>
          <a:xfrm>
            <a:off x="4174675" y="5827470"/>
            <a:ext cx="120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X=1</a:t>
            </a:r>
          </a:p>
          <a:p>
            <a:pPr algn="r"/>
            <a:r>
              <a:rPr lang="en-US" altLang="zh-CN" dirty="0"/>
              <a:t>Q1:2=00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D3C4544-FAD0-4DBE-9597-BF8B90E2DA67}"/>
              </a:ext>
            </a:extLst>
          </p:cNvPr>
          <p:cNvSpPr txBox="1"/>
          <p:nvPr/>
        </p:nvSpPr>
        <p:spPr>
          <a:xfrm>
            <a:off x="5095352" y="5821169"/>
            <a:ext cx="1204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X=1</a:t>
            </a:r>
          </a:p>
          <a:p>
            <a:pPr algn="r"/>
            <a:r>
              <a:rPr lang="en-US" altLang="zh-CN" dirty="0"/>
              <a:t>Q1:2=01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8CFD57A-EB6E-43E6-9DAE-18BB12D08377}"/>
              </a:ext>
            </a:extLst>
          </p:cNvPr>
          <p:cNvSpPr/>
          <p:nvPr/>
        </p:nvSpPr>
        <p:spPr>
          <a:xfrm>
            <a:off x="6012160" y="4437112"/>
            <a:ext cx="676078" cy="14750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F68585-E7A6-4E80-9A30-2F511ADA1805}"/>
              </a:ext>
            </a:extLst>
          </p:cNvPr>
          <p:cNvSpPr txBox="1"/>
          <p:nvPr/>
        </p:nvSpPr>
        <p:spPr>
          <a:xfrm>
            <a:off x="6427440" y="3816796"/>
            <a:ext cx="109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重复</a:t>
            </a:r>
          </a:p>
        </p:txBody>
      </p:sp>
    </p:spTree>
    <p:extLst>
      <p:ext uri="{BB962C8B-B14F-4D97-AF65-F5344CB8AC3E}">
        <p14:creationId xmlns:p14="http://schemas.microsoft.com/office/powerpoint/2010/main" val="11087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0" grpId="0"/>
      <p:bldP spid="17" grpId="0"/>
      <p:bldP spid="18" grpId="0"/>
      <p:bldP spid="19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C0203102-B558-4C00-947F-88E4452F2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逻辑函数化简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218967CA-E6E8-45C6-B9D2-3EDEBD061C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将表达式</a:t>
            </a:r>
            <a:r>
              <a:rPr lang="en-US" altLang="zh-CN"/>
              <a:t>F(A,B,C,D)</a:t>
            </a:r>
            <a:r>
              <a:rPr lang="zh-CN" altLang="en-US"/>
              <a:t>化简为最简</a:t>
            </a:r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与或、与非、与或非、或非、或与</a:t>
            </a:r>
            <a:endParaRPr lang="en-US" altLang="zh-CN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D94DB06E-DBB2-44E0-AEA9-BC340F3CE7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44064F0-9E36-402A-98F8-A0C7D9928A7C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5125" name="矩形 13">
            <a:extLst>
              <a:ext uri="{FF2B5EF4-FFF2-40B4-BE49-F238E27FC236}">
                <a16:creationId xmlns:a16="http://schemas.microsoft.com/office/drawing/2014/main" id="{F9117298-45A4-483F-92D8-E7AB9B80F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3270250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与或</a:t>
            </a:r>
          </a:p>
        </p:txBody>
      </p:sp>
      <p:sp>
        <p:nvSpPr>
          <p:cNvPr id="5126" name="矩形 13">
            <a:extLst>
              <a:ext uri="{FF2B5EF4-FFF2-40B4-BE49-F238E27FC236}">
                <a16:creationId xmlns:a16="http://schemas.microsoft.com/office/drawing/2014/main" id="{87B0F429-46AD-498A-8E8C-EE348E405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3263900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与非</a:t>
            </a:r>
          </a:p>
        </p:txBody>
      </p:sp>
      <p:sp>
        <p:nvSpPr>
          <p:cNvPr id="5127" name="矩形 13">
            <a:extLst>
              <a:ext uri="{FF2B5EF4-FFF2-40B4-BE49-F238E27FC236}">
                <a16:creationId xmlns:a16="http://schemas.microsoft.com/office/drawing/2014/main" id="{EE033073-C841-45F6-9E0B-845C4E9A4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4432300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与或非</a:t>
            </a:r>
          </a:p>
        </p:txBody>
      </p:sp>
      <p:sp>
        <p:nvSpPr>
          <p:cNvPr id="5128" name="矩形 13">
            <a:extLst>
              <a:ext uri="{FF2B5EF4-FFF2-40B4-BE49-F238E27FC236}">
                <a16:creationId xmlns:a16="http://schemas.microsoft.com/office/drawing/2014/main" id="{91983B65-77CF-4269-BDEB-97ADF53E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4046538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或与</a:t>
            </a:r>
          </a:p>
        </p:txBody>
      </p:sp>
      <p:sp>
        <p:nvSpPr>
          <p:cNvPr id="5129" name="矩形 13">
            <a:extLst>
              <a:ext uri="{FF2B5EF4-FFF2-40B4-BE49-F238E27FC236}">
                <a16:creationId xmlns:a16="http://schemas.microsoft.com/office/drawing/2014/main" id="{2DA16A4F-AD84-454E-B9C7-C76E243FF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63" y="4840288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或非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4E27B37-C32D-4095-B01D-9FA67E5A5F59}"/>
              </a:ext>
            </a:extLst>
          </p:cNvPr>
          <p:cNvCxnSpPr>
            <a:cxnSpLocks/>
            <a:endCxn id="5126" idx="1"/>
          </p:cNvCxnSpPr>
          <p:nvPr/>
        </p:nvCxnSpPr>
        <p:spPr>
          <a:xfrm flipV="1">
            <a:off x="1554163" y="3419475"/>
            <a:ext cx="854075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31" name="TextBox 11">
            <a:extLst>
              <a:ext uri="{FF2B5EF4-FFF2-40B4-BE49-F238E27FC236}">
                <a16:creationId xmlns:a16="http://schemas.microsoft.com/office/drawing/2014/main" id="{A8AC4450-40CA-4E3D-819A-8744BF998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63" y="2806700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德摩根定理</a:t>
            </a:r>
          </a:p>
        </p:txBody>
      </p:sp>
      <p:sp>
        <p:nvSpPr>
          <p:cNvPr id="5132" name="TextBox 22">
            <a:extLst>
              <a:ext uri="{FF2B5EF4-FFF2-40B4-BE49-F238E27FC236}">
                <a16:creationId xmlns:a16="http://schemas.microsoft.com/office/drawing/2014/main" id="{52EA8846-D7D1-4F8D-B64E-E8A5C0EE8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4792663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求</a:t>
            </a:r>
            <a:r>
              <a:rPr lang="en-US" altLang="zh-CN" sz="1600"/>
              <a:t>Y’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再求反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2B326C-7643-4A0C-B988-8D4F7289241F}"/>
              </a:ext>
            </a:extLst>
          </p:cNvPr>
          <p:cNvCxnSpPr>
            <a:stCxn id="5127" idx="3"/>
            <a:endCxn id="5128" idx="1"/>
          </p:cNvCxnSpPr>
          <p:nvPr/>
        </p:nvCxnSpPr>
        <p:spPr>
          <a:xfrm flipV="1">
            <a:off x="1554163" y="4202113"/>
            <a:ext cx="863600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34" name="TextBox 11">
            <a:extLst>
              <a:ext uri="{FF2B5EF4-FFF2-40B4-BE49-F238E27FC236}">
                <a16:creationId xmlns:a16="http://schemas.microsoft.com/office/drawing/2014/main" id="{E49B6159-63C4-47D5-9766-9456C97FF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775" y="3854450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德摩根定理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25C72D-8ACA-4609-8074-BF684AA56E41}"/>
              </a:ext>
            </a:extLst>
          </p:cNvPr>
          <p:cNvCxnSpPr>
            <a:endCxn id="5129" idx="1"/>
          </p:cNvCxnSpPr>
          <p:nvPr/>
        </p:nvCxnSpPr>
        <p:spPr>
          <a:xfrm>
            <a:off x="1554163" y="4587875"/>
            <a:ext cx="863600" cy="40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36" name="TextBox 11">
            <a:extLst>
              <a:ext uri="{FF2B5EF4-FFF2-40B4-BE49-F238E27FC236}">
                <a16:creationId xmlns:a16="http://schemas.microsoft.com/office/drawing/2014/main" id="{35C9BFA3-4CFE-4E60-835B-95695FBDA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4830763"/>
            <a:ext cx="11017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乘积项为或非</a:t>
            </a:r>
          </a:p>
        </p:txBody>
      </p:sp>
      <p:pic>
        <p:nvPicPr>
          <p:cNvPr id="5137" name="图片 27">
            <a:extLst>
              <a:ext uri="{FF2B5EF4-FFF2-40B4-BE49-F238E27FC236}">
                <a16:creationId xmlns:a16="http://schemas.microsoft.com/office/drawing/2014/main" id="{C0DA4FD8-ED71-4887-9B31-255301872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09" y="3623614"/>
            <a:ext cx="2106613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08A6B-4D0B-4AB7-9AE4-AFF98FC9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A0A74-771C-4C8E-9BC9-238359A55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95" y="1561076"/>
            <a:ext cx="8229600" cy="4525963"/>
          </a:xfrm>
        </p:spPr>
        <p:txBody>
          <a:bodyPr/>
          <a:lstStyle/>
          <a:p>
            <a:r>
              <a:rPr lang="en-US" altLang="zh-CN" sz="2400" dirty="0"/>
              <a:t>6.8 </a:t>
            </a:r>
            <a:r>
              <a:rPr lang="zh-CN" altLang="en-US" sz="2400" dirty="0"/>
              <a:t>分析图</a:t>
            </a:r>
            <a:r>
              <a:rPr lang="en-US" altLang="zh-CN" sz="2400" dirty="0"/>
              <a:t>6.8</a:t>
            </a:r>
            <a:r>
              <a:rPr lang="zh-CN" altLang="en-US" sz="2400" dirty="0"/>
              <a:t>电路，写出电路的驱动方程、状态方程、输出方程，画出电路的状态转化图。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77DD8C-7A0C-494E-8DDE-BEB5C375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DF4CAE-53DD-4F8E-97A9-F6579D46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348880"/>
            <a:ext cx="5168506" cy="16619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F4E465-33A7-4D47-A527-6CE9BE6CD5F7}"/>
              </a:ext>
            </a:extLst>
          </p:cNvPr>
          <p:cNvSpPr txBox="1"/>
          <p:nvPr/>
        </p:nvSpPr>
        <p:spPr>
          <a:xfrm>
            <a:off x="457200" y="263786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驱动方程：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A186020-582B-46CC-92F4-114A2BBE1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2650763"/>
            <a:ext cx="2088232" cy="5584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F53552A-8B6F-40FF-80AB-585985CEFC61}"/>
              </a:ext>
            </a:extLst>
          </p:cNvPr>
          <p:cNvSpPr txBox="1"/>
          <p:nvPr/>
        </p:nvSpPr>
        <p:spPr>
          <a:xfrm>
            <a:off x="457200" y="328301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状态方程：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F05E677-BB6C-4C9D-9CF0-05037376D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6" y="3283012"/>
            <a:ext cx="2080946" cy="10820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1B37CFF-23C9-414A-96FA-AEC7AAAE6581}"/>
              </a:ext>
            </a:extLst>
          </p:cNvPr>
          <p:cNvSpPr txBox="1"/>
          <p:nvPr/>
        </p:nvSpPr>
        <p:spPr>
          <a:xfrm>
            <a:off x="457200" y="443676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输出方程：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D6169D-EA7D-4022-BE71-20485B646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36" y="4502048"/>
            <a:ext cx="2008769" cy="12430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93185E5-8A0A-4C50-820E-952128AB0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60" y="4506932"/>
            <a:ext cx="1661304" cy="51820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6C8B39D-35A2-4262-AA4D-5274C161F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814" y="4285308"/>
            <a:ext cx="2682472" cy="167654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3ED615F-6D60-4724-9D25-CB7D8B0AD9CA}"/>
              </a:ext>
            </a:extLst>
          </p:cNvPr>
          <p:cNvSpPr txBox="1"/>
          <p:nvPr/>
        </p:nvSpPr>
        <p:spPr>
          <a:xfrm>
            <a:off x="4283968" y="59023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状态转换表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A9A1519-319E-4561-B89F-320887058A03}"/>
              </a:ext>
            </a:extLst>
          </p:cNvPr>
          <p:cNvSpPr txBox="1"/>
          <p:nvPr/>
        </p:nvSpPr>
        <p:spPr>
          <a:xfrm>
            <a:off x="6969354" y="588048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状态转换图</a:t>
            </a:r>
          </a:p>
        </p:txBody>
      </p:sp>
    </p:spTree>
    <p:extLst>
      <p:ext uri="{BB962C8B-B14F-4D97-AF65-F5344CB8AC3E}">
        <p14:creationId xmlns:p14="http://schemas.microsoft.com/office/powerpoint/2010/main" val="231734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6B142-2243-4884-AEE0-74B66BF4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历年期中试题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986EE-DD99-4F25-859B-7667201F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718C08-8877-4B3C-9AEC-B3A41011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A2D366-F9E5-4A0E-8295-F29CA43B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10160"/>
            <a:ext cx="6336704" cy="1652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DFDF29-49C3-427D-92E2-CAD6EBF9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52250"/>
            <a:ext cx="3132091" cy="14250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22F029-0FA3-4105-BE8D-E981B2B98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53" y="3027004"/>
            <a:ext cx="2270957" cy="9449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DEB348-95F1-4508-8849-985938B8C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67" y="4043566"/>
            <a:ext cx="3469690" cy="14130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FF39B2-633B-425F-9871-002846D91D6E}"/>
              </a:ext>
            </a:extLst>
          </p:cNvPr>
          <p:cNvSpPr txBox="1"/>
          <p:nvPr/>
        </p:nvSpPr>
        <p:spPr>
          <a:xfrm>
            <a:off x="611559" y="3027004"/>
            <a:ext cx="82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2B1256-2822-42C2-ADCD-CD7A97A0D435}"/>
              </a:ext>
            </a:extLst>
          </p:cNvPr>
          <p:cNvSpPr txBox="1"/>
          <p:nvPr/>
        </p:nvSpPr>
        <p:spPr>
          <a:xfrm>
            <a:off x="485692" y="4007981"/>
            <a:ext cx="82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07CA0247-4514-426D-8D5A-A66C799A4FEF}"/>
              </a:ext>
            </a:extLst>
          </p:cNvPr>
          <p:cNvSpPr/>
          <p:nvPr/>
        </p:nvSpPr>
        <p:spPr>
          <a:xfrm>
            <a:off x="7380312" y="2420888"/>
            <a:ext cx="1080120" cy="560912"/>
          </a:xfrm>
          <a:prstGeom prst="wedgeRoundRectCallout">
            <a:avLst>
              <a:gd name="adj1" fmla="val -78153"/>
              <a:gd name="adj2" fmla="val 8287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与门</a:t>
            </a:r>
          </a:p>
        </p:txBody>
      </p:sp>
    </p:spTree>
    <p:extLst>
      <p:ext uri="{BB962C8B-B14F-4D97-AF65-F5344CB8AC3E}">
        <p14:creationId xmlns:p14="http://schemas.microsoft.com/office/powerpoint/2010/main" val="3307516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C6B142-2243-4884-AEE0-74B66BF4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历年期中试题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986EE-DD99-4F25-859B-7667201F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718C08-8877-4B3C-9AEC-B3A41011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133A9-C07D-4A1C-8116-4C03C55F0DD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A2D366-F9E5-4A0E-8295-F29CA43B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10160"/>
            <a:ext cx="6336704" cy="16525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DFDF29-49C3-427D-92E2-CAD6EBF9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52250"/>
            <a:ext cx="3132091" cy="14250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424871-5B04-42B7-AC43-4704FC730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77313"/>
            <a:ext cx="4442845" cy="12345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C2BF6F-BC41-418B-A836-237BCA51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" y="5751316"/>
            <a:ext cx="3383573" cy="4343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55186B-99BF-4DF5-A0BD-5EB7B358AE97}"/>
              </a:ext>
            </a:extLst>
          </p:cNvPr>
          <p:cNvSpPr txBox="1"/>
          <p:nvPr/>
        </p:nvSpPr>
        <p:spPr>
          <a:xfrm>
            <a:off x="413409" y="4377313"/>
            <a:ext cx="82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6AFB7D-1814-4A88-851A-F77240BE8CCA}"/>
              </a:ext>
            </a:extLst>
          </p:cNvPr>
          <p:cNvSpPr txBox="1"/>
          <p:nvPr/>
        </p:nvSpPr>
        <p:spPr>
          <a:xfrm>
            <a:off x="457200" y="5695100"/>
            <a:ext cx="82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DECEA8-4D5C-4EEA-B331-1E4170B03D28}"/>
              </a:ext>
            </a:extLst>
          </p:cNvPr>
          <p:cNvSpPr/>
          <p:nvPr/>
        </p:nvSpPr>
        <p:spPr>
          <a:xfrm>
            <a:off x="827584" y="4293096"/>
            <a:ext cx="144016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FCB945C-9672-4EEA-BDA2-5D77073F93C5}"/>
              </a:ext>
            </a:extLst>
          </p:cNvPr>
          <p:cNvSpPr/>
          <p:nvPr/>
        </p:nvSpPr>
        <p:spPr>
          <a:xfrm>
            <a:off x="1954052" y="3550396"/>
            <a:ext cx="1512168" cy="465510"/>
          </a:xfrm>
          <a:prstGeom prst="wedgeRoundRectCallout">
            <a:avLst>
              <a:gd name="adj1" fmla="val -53587"/>
              <a:gd name="adj2" fmla="val 11160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画完整</a:t>
            </a:r>
          </a:p>
        </p:txBody>
      </p:sp>
    </p:spTree>
    <p:extLst>
      <p:ext uri="{BB962C8B-B14F-4D97-AF65-F5344CB8AC3E}">
        <p14:creationId xmlns:p14="http://schemas.microsoft.com/office/powerpoint/2010/main" val="3710723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>
            <a:extLst>
              <a:ext uri="{FF2B5EF4-FFF2-40B4-BE49-F238E27FC236}">
                <a16:creationId xmlns:a16="http://schemas.microsoft.com/office/drawing/2014/main" id="{BEF91EC9-38D1-404A-BBAF-1FE999E59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ctr"/>
            <a:r>
              <a:rPr lang="zh-CN" altLang="en-US" sz="4400"/>
              <a:t>谢谢大家！</a:t>
            </a:r>
          </a:p>
        </p:txBody>
      </p:sp>
      <p:sp>
        <p:nvSpPr>
          <p:cNvPr id="32771" name="灯片编号占位符 1">
            <a:extLst>
              <a:ext uri="{FF2B5EF4-FFF2-40B4-BE49-F238E27FC236}">
                <a16:creationId xmlns:a16="http://schemas.microsoft.com/office/drawing/2014/main" id="{E76F89CC-8D55-4475-9EEC-E7EA375F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20FDD9-FC54-4105-BB32-BD816FF295B8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>
            <a:extLst>
              <a:ext uri="{FF2B5EF4-FFF2-40B4-BE49-F238E27FC236}">
                <a16:creationId xmlns:a16="http://schemas.microsoft.com/office/drawing/2014/main" id="{8D4C1B0F-5EE3-4AAB-964B-06240C061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47" name="内容占位符 2">
            <a:extLst>
              <a:ext uri="{FF2B5EF4-FFF2-40B4-BE49-F238E27FC236}">
                <a16:creationId xmlns:a16="http://schemas.microsoft.com/office/drawing/2014/main" id="{44EDFDD7-383B-41E2-A392-C90E83343F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函数</a:t>
            </a:r>
            <a:r>
              <a:rPr lang="en-US" altLang="zh-CN" sz="1600"/>
              <a:t>Y(A,B,C,D)</a:t>
            </a:r>
            <a:r>
              <a:rPr lang="zh-CN" altLang="en-US" sz="1600"/>
              <a:t>的卡诺图如下，</a:t>
            </a:r>
            <a:endParaRPr lang="en-US" altLang="zh-CN" sz="1600"/>
          </a:p>
          <a:p>
            <a:r>
              <a:rPr lang="zh-CN" altLang="en-US" sz="1600"/>
              <a:t>求其最简与或、与非、与或非、或非、或与表达式</a:t>
            </a:r>
            <a:endParaRPr lang="en-US" altLang="zh-CN" sz="1600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BD47B541-80BE-42F3-9AB8-B560EA8E48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503482-24E8-43BF-B761-9F942C1C7848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149" name="矩形 13">
            <a:extLst>
              <a:ext uri="{FF2B5EF4-FFF2-40B4-BE49-F238E27FC236}">
                <a16:creationId xmlns:a16="http://schemas.microsoft.com/office/drawing/2014/main" id="{23FAFEEA-85A6-4A65-BD80-E9494DA8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985838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与或</a:t>
            </a:r>
          </a:p>
        </p:txBody>
      </p:sp>
      <p:sp>
        <p:nvSpPr>
          <p:cNvPr id="6150" name="矩形 13">
            <a:extLst>
              <a:ext uri="{FF2B5EF4-FFF2-40B4-BE49-F238E27FC236}">
                <a16:creationId xmlns:a16="http://schemas.microsoft.com/office/drawing/2014/main" id="{8409CFBA-6E9D-456A-881D-6FA049B76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981075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与非</a:t>
            </a:r>
          </a:p>
        </p:txBody>
      </p:sp>
      <p:sp>
        <p:nvSpPr>
          <p:cNvPr id="6151" name="矩形 13">
            <a:extLst>
              <a:ext uri="{FF2B5EF4-FFF2-40B4-BE49-F238E27FC236}">
                <a16:creationId xmlns:a16="http://schemas.microsoft.com/office/drawing/2014/main" id="{209909AF-BEF9-4DDE-AEDA-F2399C50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149475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与或非</a:t>
            </a:r>
          </a:p>
        </p:txBody>
      </p:sp>
      <p:sp>
        <p:nvSpPr>
          <p:cNvPr id="6152" name="矩形 13">
            <a:extLst>
              <a:ext uri="{FF2B5EF4-FFF2-40B4-BE49-F238E27FC236}">
                <a16:creationId xmlns:a16="http://schemas.microsoft.com/office/drawing/2014/main" id="{CE0352F4-AA6F-4533-BE9D-55A496AF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8" y="1763713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或与</a:t>
            </a:r>
          </a:p>
        </p:txBody>
      </p:sp>
      <p:sp>
        <p:nvSpPr>
          <p:cNvPr id="6153" name="矩形 13">
            <a:extLst>
              <a:ext uri="{FF2B5EF4-FFF2-40B4-BE49-F238E27FC236}">
                <a16:creationId xmlns:a16="http://schemas.microsoft.com/office/drawing/2014/main" id="{DA69AEA5-562D-42D2-8319-F2D1D2F6E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8" y="2557463"/>
            <a:ext cx="936625" cy="3111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或非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77D124-6F67-4A89-A100-B641E1009B9A}"/>
              </a:ext>
            </a:extLst>
          </p:cNvPr>
          <p:cNvCxnSpPr>
            <a:cxnSpLocks/>
            <a:endCxn id="6150" idx="1"/>
          </p:cNvCxnSpPr>
          <p:nvPr/>
        </p:nvCxnSpPr>
        <p:spPr>
          <a:xfrm flipV="1">
            <a:off x="7102475" y="1136650"/>
            <a:ext cx="854075" cy="4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5" name="TextBox 11">
            <a:extLst>
              <a:ext uri="{FF2B5EF4-FFF2-40B4-BE49-F238E27FC236}">
                <a16:creationId xmlns:a16="http://schemas.microsoft.com/office/drawing/2014/main" id="{A7B97688-C241-4DA5-8B92-5B01C7053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523875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德摩根定理</a:t>
            </a:r>
          </a:p>
        </p:txBody>
      </p:sp>
      <p:sp>
        <p:nvSpPr>
          <p:cNvPr id="6156" name="TextBox 22">
            <a:extLst>
              <a:ext uri="{FF2B5EF4-FFF2-40B4-BE49-F238E27FC236}">
                <a16:creationId xmlns:a16="http://schemas.microsoft.com/office/drawing/2014/main" id="{49CA432D-EB87-4C3F-9A13-4B88B6F1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2455863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求</a:t>
            </a:r>
            <a:r>
              <a:rPr lang="en-US" altLang="zh-CN" sz="1600"/>
              <a:t>Y’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再求反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FB4B436-27CE-4998-8243-60286A3E2A8A}"/>
              </a:ext>
            </a:extLst>
          </p:cNvPr>
          <p:cNvCxnSpPr>
            <a:stCxn id="6151" idx="3"/>
            <a:endCxn id="6152" idx="1"/>
          </p:cNvCxnSpPr>
          <p:nvPr/>
        </p:nvCxnSpPr>
        <p:spPr>
          <a:xfrm flipV="1">
            <a:off x="7102475" y="1919288"/>
            <a:ext cx="862013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58" name="TextBox 11">
            <a:extLst>
              <a:ext uri="{FF2B5EF4-FFF2-40B4-BE49-F238E27FC236}">
                <a16:creationId xmlns:a16="http://schemas.microsoft.com/office/drawing/2014/main" id="{2B2A5CB9-2444-4E5A-BF22-8F8EEAB28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088" y="1571625"/>
            <a:ext cx="9366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德摩根定理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3DA5B93-FB62-4387-A664-A8C15D1C80BF}"/>
              </a:ext>
            </a:extLst>
          </p:cNvPr>
          <p:cNvCxnSpPr>
            <a:endCxn id="6153" idx="1"/>
          </p:cNvCxnSpPr>
          <p:nvPr/>
        </p:nvCxnSpPr>
        <p:spPr>
          <a:xfrm>
            <a:off x="7102475" y="2305050"/>
            <a:ext cx="862013" cy="40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60" name="TextBox 11">
            <a:extLst>
              <a:ext uri="{FF2B5EF4-FFF2-40B4-BE49-F238E27FC236}">
                <a16:creationId xmlns:a16="http://schemas.microsoft.com/office/drawing/2014/main" id="{62BE64AF-BC04-43C9-BD0A-682E25A11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413" y="2546350"/>
            <a:ext cx="1101725" cy="584200"/>
          </a:xfrm>
          <a:prstGeom prst="rect">
            <a:avLst/>
          </a:prstGeom>
          <a:noFill/>
          <a:ln w="9525">
            <a:solidFill>
              <a:srgbClr val="F208B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/>
              <a:t>乘积项为或非</a:t>
            </a:r>
          </a:p>
        </p:txBody>
      </p:sp>
      <p:pic>
        <p:nvPicPr>
          <p:cNvPr id="6161" name="图片 17">
            <a:extLst>
              <a:ext uri="{FF2B5EF4-FFF2-40B4-BE49-F238E27FC236}">
                <a16:creationId xmlns:a16="http://schemas.microsoft.com/office/drawing/2014/main" id="{3D14BC68-CB9C-4A9F-A09E-CCA388E0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293938"/>
            <a:ext cx="2106613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2" name="Picture 10">
            <a:extLst>
              <a:ext uri="{FF2B5EF4-FFF2-40B4-BE49-F238E27FC236}">
                <a16:creationId xmlns:a16="http://schemas.microsoft.com/office/drawing/2014/main" id="{863699D7-618F-4156-95CA-AACDBB314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1" t="6213" r="15656" b="21504"/>
          <a:stretch>
            <a:fillRect/>
          </a:stretch>
        </p:blipFill>
        <p:spPr bwMode="auto">
          <a:xfrm>
            <a:off x="603250" y="4176713"/>
            <a:ext cx="18716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E90D46-D1B3-4628-ABB5-0F4246472DF3}"/>
              </a:ext>
            </a:extLst>
          </p:cNvPr>
          <p:cNvSpPr/>
          <p:nvPr/>
        </p:nvSpPr>
        <p:spPr>
          <a:xfrm>
            <a:off x="1227138" y="3055938"/>
            <a:ext cx="1295400" cy="22701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2" name="右中括号 21">
            <a:extLst>
              <a:ext uri="{FF2B5EF4-FFF2-40B4-BE49-F238E27FC236}">
                <a16:creationId xmlns:a16="http://schemas.microsoft.com/office/drawing/2014/main" id="{F525DF13-8E0F-40A4-88FE-1B1594238BA7}"/>
              </a:ext>
            </a:extLst>
          </p:cNvPr>
          <p:cNvSpPr/>
          <p:nvPr/>
        </p:nvSpPr>
        <p:spPr>
          <a:xfrm>
            <a:off x="1227138" y="3341688"/>
            <a:ext cx="249237" cy="646112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右中括号 22">
            <a:extLst>
              <a:ext uri="{FF2B5EF4-FFF2-40B4-BE49-F238E27FC236}">
                <a16:creationId xmlns:a16="http://schemas.microsoft.com/office/drawing/2014/main" id="{227AF615-66E1-4E41-8642-2BE39B874115}"/>
              </a:ext>
            </a:extLst>
          </p:cNvPr>
          <p:cNvSpPr/>
          <p:nvPr/>
        </p:nvSpPr>
        <p:spPr>
          <a:xfrm rot="10800000">
            <a:off x="2274888" y="3335338"/>
            <a:ext cx="247650" cy="644525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右中括号 23">
            <a:extLst>
              <a:ext uri="{FF2B5EF4-FFF2-40B4-BE49-F238E27FC236}">
                <a16:creationId xmlns:a16="http://schemas.microsoft.com/office/drawing/2014/main" id="{45EBE06E-43FB-45AB-99CD-DE620F57BD54}"/>
              </a:ext>
            </a:extLst>
          </p:cNvPr>
          <p:cNvSpPr/>
          <p:nvPr/>
        </p:nvSpPr>
        <p:spPr>
          <a:xfrm rot="16200000">
            <a:off x="2146300" y="3454401"/>
            <a:ext cx="249237" cy="646112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右中括号 24">
            <a:extLst>
              <a:ext uri="{FF2B5EF4-FFF2-40B4-BE49-F238E27FC236}">
                <a16:creationId xmlns:a16="http://schemas.microsoft.com/office/drawing/2014/main" id="{A08D5F4B-AD8A-4E25-8AFB-79E4958A5E77}"/>
              </a:ext>
            </a:extLst>
          </p:cNvPr>
          <p:cNvSpPr/>
          <p:nvPr/>
        </p:nvSpPr>
        <p:spPr>
          <a:xfrm rot="5400000">
            <a:off x="2147094" y="2577307"/>
            <a:ext cx="247650" cy="646112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168" name="图片 26">
            <a:extLst>
              <a:ext uri="{FF2B5EF4-FFF2-40B4-BE49-F238E27FC236}">
                <a16:creationId xmlns:a16="http://schemas.microsoft.com/office/drawing/2014/main" id="{24D67DB5-1A45-4FDF-8EC0-E1B993C2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455863"/>
            <a:ext cx="2849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9" name="图片 28">
            <a:extLst>
              <a:ext uri="{FF2B5EF4-FFF2-40B4-BE49-F238E27FC236}">
                <a16:creationId xmlns:a16="http://schemas.microsoft.com/office/drawing/2014/main" id="{B9DF1990-F703-43B7-A8CE-F0BC7CA9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2998788"/>
            <a:ext cx="2894012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0" name="图片 30">
            <a:extLst>
              <a:ext uri="{FF2B5EF4-FFF2-40B4-BE49-F238E27FC236}">
                <a16:creationId xmlns:a16="http://schemas.microsoft.com/office/drawing/2014/main" id="{AE18A4C3-B379-4B68-BC3C-E3578300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3956004"/>
            <a:ext cx="2894013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1" name="图片 32">
            <a:extLst>
              <a:ext uri="{FF2B5EF4-FFF2-40B4-BE49-F238E27FC236}">
                <a16:creationId xmlns:a16="http://schemas.microsoft.com/office/drawing/2014/main" id="{A53E95F6-63E5-4D23-93D5-025F7875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033" y="5571511"/>
            <a:ext cx="299561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2" name="图片 34">
            <a:extLst>
              <a:ext uri="{FF2B5EF4-FFF2-40B4-BE49-F238E27FC236}">
                <a16:creationId xmlns:a16="http://schemas.microsoft.com/office/drawing/2014/main" id="{C7057529-49C6-46F3-A08C-66F51362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06" y="4872491"/>
            <a:ext cx="307022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EFC148F1-1F04-40BA-AF8F-ECFA5976F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51B20787-CDDE-4724-B670-F1D175A35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600"/>
              <a:t>分析下图所示的电路，哪些能正常工作，写出输出信号的的表达式或值？哪些不能，说明为什么？其中（</a:t>
            </a:r>
            <a:r>
              <a:rPr lang="en-US" altLang="zh-CN" sz="1600"/>
              <a:t>A</a:t>
            </a:r>
            <a:r>
              <a:rPr lang="zh-CN" altLang="zh-CN" sz="1600"/>
              <a:t>）、（</a:t>
            </a:r>
            <a:r>
              <a:rPr lang="en-US" altLang="zh-CN" sz="1600"/>
              <a:t>B</a:t>
            </a:r>
            <a:r>
              <a:rPr lang="zh-CN" altLang="zh-CN" sz="1600"/>
              <a:t>）为</a:t>
            </a:r>
            <a:r>
              <a:rPr lang="en-US" altLang="zh-CN" sz="1600"/>
              <a:t>TTL</a:t>
            </a:r>
            <a:r>
              <a:rPr lang="zh-CN" altLang="zh-CN" sz="1600"/>
              <a:t>逻辑门，（</a:t>
            </a:r>
            <a:r>
              <a:rPr lang="en-US" altLang="zh-CN" sz="1600"/>
              <a:t>C</a:t>
            </a:r>
            <a:r>
              <a:rPr lang="zh-CN" altLang="zh-CN" sz="1600"/>
              <a:t>）为</a:t>
            </a:r>
            <a:r>
              <a:rPr lang="en-US" altLang="zh-CN" sz="1600"/>
              <a:t>CMOS</a:t>
            </a:r>
            <a:r>
              <a:rPr lang="zh-CN" altLang="zh-CN" sz="1600"/>
              <a:t>逻辑门。</a:t>
            </a:r>
          </a:p>
          <a:p>
            <a:endParaRPr lang="zh-CN" altLang="en-US" sz="1600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86057C24-962E-45AC-AEED-AC265D447E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D26F65C-CCDD-48DE-883B-39DED416BFE0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9221" name="图片 4" descr="TTL05_1">
            <a:extLst>
              <a:ext uri="{FF2B5EF4-FFF2-40B4-BE49-F238E27FC236}">
                <a16:creationId xmlns:a16="http://schemas.microsoft.com/office/drawing/2014/main" id="{8ABC96A0-E127-4F19-A1AD-07110F18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2565400"/>
            <a:ext cx="1455737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 descr="三态门">
            <a:extLst>
              <a:ext uri="{FF2B5EF4-FFF2-40B4-BE49-F238E27FC236}">
                <a16:creationId xmlns:a16="http://schemas.microsoft.com/office/drawing/2014/main" id="{D834CB4D-7D23-4950-803E-ED74F673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651125"/>
            <a:ext cx="114935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 descr="cmos05_1">
            <a:extLst>
              <a:ext uri="{FF2B5EF4-FFF2-40B4-BE49-F238E27FC236}">
                <a16:creationId xmlns:a16="http://schemas.microsoft.com/office/drawing/2014/main" id="{E4C7038E-3FF5-4689-8B80-503FC2BD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3" y="2540000"/>
            <a:ext cx="21875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Box 5">
            <a:extLst>
              <a:ext uri="{FF2B5EF4-FFF2-40B4-BE49-F238E27FC236}">
                <a16:creationId xmlns:a16="http://schemas.microsoft.com/office/drawing/2014/main" id="{F5AA2AD0-D722-4C47-A6C5-68A3FA84E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94493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(A) 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能正常工作。对于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TTL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门电路而言，输入端接大电阻相当于高电平，所以不论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A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如何变化，异或门输出对后级的电路输入没有影响。故输出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Y1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应该是两个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OC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门线与的结果：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Y1=B’(CD)’</a:t>
            </a: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9225" name="TextBox 6">
            <a:extLst>
              <a:ext uri="{FF2B5EF4-FFF2-40B4-BE49-F238E27FC236}">
                <a16:creationId xmlns:a16="http://schemas.microsoft.com/office/drawing/2014/main" id="{274D0B81-56DB-40B3-A9B3-5C14FF050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857750"/>
            <a:ext cx="8066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(B) 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不一定。当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B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和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D</a:t>
            </a:r>
            <a:r>
              <a:rPr lang="zh-CN" altLang="en-US" sz="180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不同时为高电平时可以正常工作，结果为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Y2=A’B+C’D</a:t>
            </a: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9226" name="TextBox 7">
            <a:extLst>
              <a:ext uri="{FF2B5EF4-FFF2-40B4-BE49-F238E27FC236}">
                <a16:creationId xmlns:a16="http://schemas.microsoft.com/office/drawing/2014/main" id="{037D52EF-1D03-4D28-89E8-DB917BA54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5227638"/>
            <a:ext cx="82089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(C)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黑体" panose="02010609060101010101" pitchFamily="49" charset="-122"/>
              </a:rPr>
              <a:t>能正常工作。对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CMOS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门电路来说，不管输入端接多大多小的电阻，其输入电压都取决于电阻另一端所接电压。当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为低，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TG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门截止，输出为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Y3=1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；当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为高，则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Sans Unicode" panose="020B0602030504020204" pitchFamily="34" charset="0"/>
              </a:rPr>
              <a:t>TG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门打开，这时，                 ，因此整个电路的输出为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Y=C’ + C (A</a:t>
            </a:r>
            <a:r>
              <a:rPr lang="zh-CN" altLang="en-US" sz="1800" dirty="0"/>
              <a:t> ⊕</a:t>
            </a:r>
            <a:r>
              <a:rPr lang="en-US" altLang="zh-CN" sz="1800" dirty="0"/>
              <a:t>B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黑体" panose="02010609060101010101" pitchFamily="49" charset="-122"/>
              </a:rPr>
              <a:t>)</a:t>
            </a:r>
            <a:endParaRPr lang="zh-CN" altLang="en-US" sz="18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9227" name="对象 8">
            <a:extLst>
              <a:ext uri="{FF2B5EF4-FFF2-40B4-BE49-F238E27FC236}">
                <a16:creationId xmlns:a16="http://schemas.microsoft.com/office/drawing/2014/main" id="{011B5F46-F604-43B3-B8D2-8CB16C0F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867400"/>
            <a:ext cx="12239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28" name="对象 1">
            <a:extLst>
              <a:ext uri="{FF2B5EF4-FFF2-40B4-BE49-F238E27FC236}">
                <a16:creationId xmlns:a16="http://schemas.microsoft.com/office/drawing/2014/main" id="{8A414BB9-8DA7-4DA8-8ACF-30F7765CB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343963"/>
              </p:ext>
            </p:extLst>
          </p:nvPr>
        </p:nvGraphicFramePr>
        <p:xfrm>
          <a:off x="9396536" y="5639422"/>
          <a:ext cx="12969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7" imgW="939392" imgH="253890" progId="Equation.DSMT4">
                  <p:embed/>
                </p:oleObj>
              </mc:Choice>
              <mc:Fallback>
                <p:oleObj name="Equation" r:id="rId7" imgW="939392" imgH="25389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536" y="5639422"/>
                        <a:ext cx="12969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2B3F3C37-82B6-41FF-A3C2-39EA49DB44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59206"/>
            <a:ext cx="8229600" cy="4525963"/>
          </a:xfrm>
        </p:spPr>
        <p:txBody>
          <a:bodyPr/>
          <a:lstStyle/>
          <a:p>
            <a:r>
              <a:rPr lang="en-US" altLang="zh-CN" sz="1600" dirty="0"/>
              <a:t>SN7400 TTL</a:t>
            </a:r>
            <a:r>
              <a:rPr lang="zh-CN" altLang="zh-CN" sz="1600" dirty="0"/>
              <a:t>的一个“</a:t>
            </a:r>
            <a:r>
              <a:rPr lang="en-US" altLang="zh-CN" sz="1600" dirty="0"/>
              <a:t>2-</a:t>
            </a:r>
            <a:r>
              <a:rPr lang="zh-CN" altLang="zh-CN" sz="1600" dirty="0"/>
              <a:t>输入与非门”，输入引脚</a:t>
            </a:r>
            <a:r>
              <a:rPr lang="en-US" altLang="zh-CN" sz="1600" dirty="0"/>
              <a:t>A</a:t>
            </a:r>
            <a:r>
              <a:rPr lang="zh-CN" altLang="zh-CN" sz="1600" dirty="0"/>
              <a:t>通过电阻</a:t>
            </a:r>
            <a:r>
              <a:rPr lang="en-US" altLang="zh-CN" sz="1600" dirty="0"/>
              <a:t>R</a:t>
            </a:r>
            <a:r>
              <a:rPr lang="en-US" altLang="zh-CN" sz="1600" baseline="-25000" dirty="0"/>
              <a:t>A</a:t>
            </a:r>
            <a:r>
              <a:rPr lang="zh-CN" altLang="zh-CN" sz="1600" dirty="0"/>
              <a:t>接地，另一个输入</a:t>
            </a:r>
            <a:r>
              <a:rPr lang="en-US" altLang="zh-CN" sz="1600" dirty="0"/>
              <a:t>B</a:t>
            </a:r>
            <a:r>
              <a:rPr lang="zh-CN" altLang="zh-CN" sz="1600" dirty="0"/>
              <a:t>脚通过电阻</a:t>
            </a:r>
            <a:r>
              <a:rPr lang="en-US" altLang="zh-CN" sz="1600" dirty="0"/>
              <a:t>R</a:t>
            </a:r>
            <a:r>
              <a:rPr lang="en-US" altLang="zh-CN" sz="1600" baseline="-25000" dirty="0"/>
              <a:t>B</a:t>
            </a:r>
            <a:r>
              <a:rPr lang="en-US" altLang="zh-CN" sz="1600" dirty="0"/>
              <a:t>=8k</a:t>
            </a:r>
            <a:r>
              <a:rPr lang="zh-CN" altLang="zh-CN" sz="1600" dirty="0"/>
              <a:t>Ω接</a:t>
            </a:r>
            <a:r>
              <a:rPr lang="en-US" altLang="zh-CN" sz="1600" dirty="0"/>
              <a:t>0.2V</a:t>
            </a:r>
            <a:r>
              <a:rPr lang="zh-CN" altLang="zh-CN" sz="1600" dirty="0"/>
              <a:t>电压，计算使输出</a:t>
            </a:r>
            <a:r>
              <a:rPr lang="en-US" altLang="zh-CN" sz="1600" dirty="0"/>
              <a:t>Y</a:t>
            </a:r>
            <a:r>
              <a:rPr lang="zh-CN" altLang="zh-CN" sz="1600" dirty="0"/>
              <a:t>为高电平时电阻</a:t>
            </a:r>
            <a:r>
              <a:rPr lang="en-US" altLang="zh-CN" sz="1600" dirty="0"/>
              <a:t>RA</a:t>
            </a:r>
            <a:r>
              <a:rPr lang="zh-CN" altLang="zh-CN" sz="1600" dirty="0"/>
              <a:t>的最大阻值。</a:t>
            </a:r>
          </a:p>
          <a:p>
            <a:r>
              <a:rPr lang="zh-CN" altLang="zh-CN" sz="1600" dirty="0"/>
              <a:t>（已知</a:t>
            </a:r>
            <a:r>
              <a:rPr lang="en-US" altLang="zh-CN" sz="1600" dirty="0"/>
              <a:t>V</a:t>
            </a:r>
            <a:r>
              <a:rPr lang="en-US" altLang="zh-CN" sz="1600" baseline="-25000" dirty="0"/>
              <a:t>IH</a:t>
            </a:r>
            <a:r>
              <a:rPr lang="en-US" altLang="zh-CN" sz="1600" dirty="0"/>
              <a:t>(min</a:t>
            </a:r>
            <a:r>
              <a:rPr lang="zh-CN" altLang="zh-CN" sz="1600" dirty="0"/>
              <a:t>）</a:t>
            </a:r>
            <a:r>
              <a:rPr lang="en-US" altLang="zh-CN" sz="1600" dirty="0"/>
              <a:t>=2.0V</a:t>
            </a:r>
            <a:r>
              <a:rPr lang="zh-CN" altLang="zh-CN" sz="1600" dirty="0"/>
              <a:t>，</a:t>
            </a:r>
            <a:r>
              <a:rPr lang="en-US" altLang="zh-CN" sz="1600" dirty="0"/>
              <a:t>V</a:t>
            </a:r>
            <a:r>
              <a:rPr lang="en-US" altLang="zh-CN" sz="1600" baseline="-25000" dirty="0"/>
              <a:t>IL</a:t>
            </a:r>
            <a:r>
              <a:rPr lang="en-US" altLang="zh-CN" sz="1600" dirty="0"/>
              <a:t>(max)=0.8V</a:t>
            </a:r>
            <a:r>
              <a:rPr lang="zh-CN" altLang="zh-CN" sz="1600" dirty="0"/>
              <a:t>，</a:t>
            </a:r>
            <a:r>
              <a:rPr lang="en-US" altLang="zh-CN" sz="1600" dirty="0"/>
              <a:t>V</a:t>
            </a:r>
            <a:r>
              <a:rPr lang="en-US" altLang="zh-CN" sz="1600" baseline="-25000" dirty="0"/>
              <a:t>BE1</a:t>
            </a:r>
            <a:r>
              <a:rPr lang="en-US" altLang="zh-CN" sz="1600" dirty="0"/>
              <a:t>=V</a:t>
            </a:r>
            <a:r>
              <a:rPr lang="en-US" altLang="zh-CN" sz="1600" baseline="-25000" dirty="0"/>
              <a:t>BE2</a:t>
            </a:r>
            <a:r>
              <a:rPr lang="en-US" altLang="zh-CN" sz="1600" dirty="0"/>
              <a:t>=V</a:t>
            </a:r>
            <a:r>
              <a:rPr lang="en-US" altLang="zh-CN" sz="1600" baseline="-25000" dirty="0"/>
              <a:t>BE3</a:t>
            </a:r>
            <a:r>
              <a:rPr lang="en-US" altLang="zh-CN" sz="1600" dirty="0"/>
              <a:t>=0.7V</a:t>
            </a:r>
            <a:r>
              <a:rPr lang="zh-CN" altLang="zh-CN" sz="1600" dirty="0"/>
              <a:t>，</a:t>
            </a:r>
            <a:r>
              <a:rPr lang="en-US" altLang="zh-CN" sz="1600" dirty="0"/>
              <a:t> V</a:t>
            </a:r>
            <a:r>
              <a:rPr lang="en-US" altLang="zh-CN" sz="1600" baseline="-25000" dirty="0"/>
              <a:t>CC</a:t>
            </a:r>
            <a:r>
              <a:rPr lang="en-US" altLang="zh-CN" sz="1600" dirty="0"/>
              <a:t>=5V</a:t>
            </a:r>
            <a:r>
              <a:rPr lang="zh-CN" altLang="zh-CN" sz="1600" dirty="0"/>
              <a:t>）</a:t>
            </a:r>
            <a:endParaRPr lang="zh-CN" altLang="en-US" sz="1600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012FAB4-2CB4-409D-895D-DEC01EF7CE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A4FF575-1C19-4F0C-95B3-1CB6FCD660F0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10245" name="图片 5">
            <a:extLst>
              <a:ext uri="{FF2B5EF4-FFF2-40B4-BE49-F238E27FC236}">
                <a16:creationId xmlns:a16="http://schemas.microsoft.com/office/drawing/2014/main" id="{8BD490E7-B4F4-4F1A-AE8D-F9AE57F4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79" y="1587317"/>
            <a:ext cx="2987675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图片 7">
            <a:extLst>
              <a:ext uri="{FF2B5EF4-FFF2-40B4-BE49-F238E27FC236}">
                <a16:creationId xmlns:a16="http://schemas.microsoft.com/office/drawing/2014/main" id="{2DA75D93-DA0D-4337-AB8D-4FB34DF8F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46" y="2472084"/>
            <a:ext cx="3894137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0F7C81-F74D-48EB-AC02-31132FE9E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20" y="3931171"/>
            <a:ext cx="3322712" cy="23323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E6AC20-D525-46E8-890A-F382169C82FE}"/>
              </a:ext>
            </a:extLst>
          </p:cNvPr>
          <p:cNvSpPr txBox="1"/>
          <p:nvPr/>
        </p:nvSpPr>
        <p:spPr>
          <a:xfrm>
            <a:off x="457200" y="185108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与非门输出高电平：任意输入端为低电平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>
            <a:extLst>
              <a:ext uri="{FF2B5EF4-FFF2-40B4-BE49-F238E27FC236}">
                <a16:creationId xmlns:a16="http://schemas.microsoft.com/office/drawing/2014/main" id="{C354370C-D570-47A0-92ED-CF143A1CF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历年期中试题</a:t>
            </a: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C480EA3E-410B-4B4B-BE22-E2008A00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992313"/>
            <a:ext cx="4284662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2">
            <a:extLst>
              <a:ext uri="{FF2B5EF4-FFF2-40B4-BE49-F238E27FC236}">
                <a16:creationId xmlns:a16="http://schemas.microsoft.com/office/drawing/2014/main" id="{733D1004-078B-4CCC-A931-35D41DDB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1987550"/>
            <a:ext cx="3024187" cy="23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灯片编号占位符 1">
            <a:extLst>
              <a:ext uri="{FF2B5EF4-FFF2-40B4-BE49-F238E27FC236}">
                <a16:creationId xmlns:a16="http://schemas.microsoft.com/office/drawing/2014/main" id="{7366A550-3FE7-4EE8-9096-C1138292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A2B4AE-FE61-431F-9DEB-8660EED660CF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021051-7EF4-4A45-AAFE-0BC1B6639373}"/>
              </a:ext>
            </a:extLst>
          </p:cNvPr>
          <p:cNvSpPr/>
          <p:nvPr/>
        </p:nvSpPr>
        <p:spPr>
          <a:xfrm>
            <a:off x="4794250" y="4516438"/>
            <a:ext cx="3594100" cy="15097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3319" name="Picture 9">
            <a:extLst>
              <a:ext uri="{FF2B5EF4-FFF2-40B4-BE49-F238E27FC236}">
                <a16:creationId xmlns:a16="http://schemas.microsoft.com/office/drawing/2014/main" id="{1B9CC7C6-A0BC-431F-AB3C-A6B55197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4638675"/>
            <a:ext cx="327977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10">
            <a:extLst>
              <a:ext uri="{FF2B5EF4-FFF2-40B4-BE49-F238E27FC236}">
                <a16:creationId xmlns:a16="http://schemas.microsoft.com/office/drawing/2014/main" id="{1AD520AF-49A3-4D93-BCA4-268096C3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481513"/>
            <a:ext cx="3097213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8EBCE09-E3A1-4920-90A2-AB1024590529}"/>
              </a:ext>
            </a:extLst>
          </p:cNvPr>
          <p:cNvSpPr/>
          <p:nvPr/>
        </p:nvSpPr>
        <p:spPr>
          <a:xfrm>
            <a:off x="490538" y="4456113"/>
            <a:ext cx="3576637" cy="1447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5889D1AF-AB28-4B62-8BDF-93F0BCF7C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历年期中试题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94AA27CC-FE82-444B-9847-03E9C8D7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84313"/>
            <a:ext cx="6121400" cy="257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6CA20-29DE-41CB-A830-CDDA2382EBB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3728" y="4133979"/>
            <a:ext cx="4032448" cy="2031325"/>
          </a:xfrm>
          <a:prstGeom prst="rect">
            <a:avLst/>
          </a:prstGeom>
          <a:blipFill rotWithShape="1">
            <a:blip r:embed="rId3"/>
            <a:stretch>
              <a:fillRect l="-901" t="-1484"/>
            </a:stretch>
          </a:blipFill>
          <a:ln w="22225">
            <a:solidFill>
              <a:schemeClr val="accent2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  <a:latin typeface="Arial" charset="0"/>
              </a:rPr>
              <a:t> </a:t>
            </a:r>
          </a:p>
        </p:txBody>
      </p:sp>
      <p:sp>
        <p:nvSpPr>
          <p:cNvPr id="14341" name="灯片编号占位符 1">
            <a:extLst>
              <a:ext uri="{FF2B5EF4-FFF2-40B4-BE49-F238E27FC236}">
                <a16:creationId xmlns:a16="http://schemas.microsoft.com/office/drawing/2014/main" id="{3B7583BF-BCB3-4343-906F-0831C48B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BED811-811A-44DC-A64C-6FD0936F33A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B6C39C86-30FA-41F8-9856-8FD49CCFD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3" name="内容占位符 2">
            <a:extLst>
              <a:ext uri="{FF2B5EF4-FFF2-40B4-BE49-F238E27FC236}">
                <a16:creationId xmlns:a16="http://schemas.microsoft.com/office/drawing/2014/main" id="{4F70A730-AA1A-4CAB-A1FD-95920B5BE2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600" dirty="0"/>
              <a:t>有四变量逻辑函数</a:t>
            </a:r>
            <a:r>
              <a:rPr lang="en-US" altLang="zh-CN" sz="1600" dirty="0"/>
              <a:t>Y=(AB’D’ + B’C’D’ + A’BC’)’ (AB’C’D + A’CD + BCD + B’C)’ </a:t>
            </a:r>
            <a:endParaRPr lang="zh-CN" altLang="zh-CN" sz="1600" dirty="0"/>
          </a:p>
          <a:p>
            <a:r>
              <a:rPr lang="en-US" altLang="zh-CN" sz="1600" dirty="0"/>
              <a:t>1)</a:t>
            </a:r>
            <a:r>
              <a:rPr lang="zh-CN" altLang="zh-CN" sz="1600" dirty="0"/>
              <a:t>求出其最简“与</a:t>
            </a:r>
            <a:r>
              <a:rPr lang="en-US" altLang="zh-CN" sz="1600" dirty="0"/>
              <a:t>-</a:t>
            </a:r>
            <a:r>
              <a:rPr lang="zh-CN" altLang="zh-CN" sz="1600" dirty="0"/>
              <a:t>或”式，并用与非门实现</a:t>
            </a:r>
          </a:p>
          <a:p>
            <a:r>
              <a:rPr lang="en-US" altLang="zh-CN" sz="1600" dirty="0"/>
              <a:t>2)</a:t>
            </a:r>
            <a:r>
              <a:rPr lang="zh-CN" altLang="zh-CN" sz="1600" dirty="0"/>
              <a:t>用八选一数据选择器</a:t>
            </a:r>
            <a:r>
              <a:rPr lang="en-US" altLang="zh-CN" sz="1600" dirty="0"/>
              <a:t>74151</a:t>
            </a:r>
            <a:r>
              <a:rPr lang="zh-CN" altLang="zh-CN" sz="1600" dirty="0"/>
              <a:t>实现上一小题</a:t>
            </a:r>
          </a:p>
          <a:p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22B9CCCC-23CD-4273-9706-AE75D335C8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565B41-3CB9-4C3F-A8F3-392D0634F618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15365" name="图片 7">
            <a:extLst>
              <a:ext uri="{FF2B5EF4-FFF2-40B4-BE49-F238E27FC236}">
                <a16:creationId xmlns:a16="http://schemas.microsoft.com/office/drawing/2014/main" id="{07C0090D-4F01-4FF3-AFC2-C2ED1A8B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1955800"/>
            <a:ext cx="3071812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643D8B-FA29-4FCD-9521-900C93DA7DE3}"/>
              </a:ext>
            </a:extLst>
          </p:cNvPr>
          <p:cNvSpPr/>
          <p:nvPr/>
        </p:nvSpPr>
        <p:spPr>
          <a:xfrm>
            <a:off x="2771775" y="1600200"/>
            <a:ext cx="2376488" cy="315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06B525-3E7C-439E-AEBF-4055722618D3}"/>
              </a:ext>
            </a:extLst>
          </p:cNvPr>
          <p:cNvSpPr/>
          <p:nvPr/>
        </p:nvSpPr>
        <p:spPr>
          <a:xfrm>
            <a:off x="5184775" y="1608138"/>
            <a:ext cx="2987675" cy="315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5368" name="图片 11">
            <a:extLst>
              <a:ext uri="{FF2B5EF4-FFF2-40B4-BE49-F238E27FC236}">
                <a16:creationId xmlns:a16="http://schemas.microsoft.com/office/drawing/2014/main" id="{3A179E0F-82B9-467E-804C-FE12BDAC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257550"/>
            <a:ext cx="16478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图片 13">
            <a:extLst>
              <a:ext uri="{FF2B5EF4-FFF2-40B4-BE49-F238E27FC236}">
                <a16:creationId xmlns:a16="http://schemas.microsoft.com/office/drawing/2014/main" id="{6F43C842-63B8-4C75-9B77-7FC96471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298825"/>
            <a:ext cx="1646238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15">
            <a:extLst>
              <a:ext uri="{FF2B5EF4-FFF2-40B4-BE49-F238E27FC236}">
                <a16:creationId xmlns:a16="http://schemas.microsoft.com/office/drawing/2014/main" id="{92D61B7A-0EC4-40A0-93AA-555FA031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3298825"/>
            <a:ext cx="1646237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文本框 16">
            <a:extLst>
              <a:ext uri="{FF2B5EF4-FFF2-40B4-BE49-F238E27FC236}">
                <a16:creationId xmlns:a16="http://schemas.microsoft.com/office/drawing/2014/main" id="{4C8C36BC-0CEB-4AA2-AEE1-E637CA9FB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5151438"/>
            <a:ext cx="377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Y=ABC’+A’B’C’D+BCD’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A12D38-167A-4A27-97F0-101E83CB7F60}"/>
              </a:ext>
            </a:extLst>
          </p:cNvPr>
          <p:cNvSpPr txBox="1"/>
          <p:nvPr/>
        </p:nvSpPr>
        <p:spPr>
          <a:xfrm>
            <a:off x="600075" y="284956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直接化简比较麻烦，可将表达式变为</a:t>
            </a:r>
            <a:r>
              <a:rPr lang="en-US" altLang="zh-CN" dirty="0">
                <a:solidFill>
                  <a:srgbClr val="FF0000"/>
                </a:solidFill>
              </a:rPr>
              <a:t>Y=Y</a:t>
            </a:r>
            <a:r>
              <a:rPr lang="en-US" altLang="zh-CN" sz="14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 Y</a:t>
            </a:r>
            <a:r>
              <a:rPr lang="en-US" altLang="zh-CN" sz="1200" dirty="0">
                <a:solidFill>
                  <a:srgbClr val="FF0000"/>
                </a:solidFill>
              </a:rPr>
              <a:t>2 </a:t>
            </a:r>
            <a:r>
              <a:rPr lang="zh-CN" altLang="en-US" dirty="0">
                <a:solidFill>
                  <a:srgbClr val="FF0000"/>
                </a:solidFill>
              </a:rPr>
              <a:t>，分别画出卡诺图，再合并化简</a:t>
            </a:r>
            <a:endParaRPr lang="zh-CN" altLang="en-US" sz="12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371" grpId="0"/>
      <p:bldP spid="2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1893</Words>
  <Application>Microsoft Office PowerPoint</Application>
  <PresentationFormat>全屏显示(4:3)</PresentationFormat>
  <Paragraphs>272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黑体</vt:lpstr>
      <vt:lpstr>华文行楷</vt:lpstr>
      <vt:lpstr>华文楷体</vt:lpstr>
      <vt:lpstr>宋体</vt:lpstr>
      <vt:lpstr>Arial</vt:lpstr>
      <vt:lpstr>Calibri</vt:lpstr>
      <vt:lpstr>Lucida Sans Unicode</vt:lpstr>
      <vt:lpstr>Times New Roman</vt:lpstr>
      <vt:lpstr>Wingdings</vt:lpstr>
      <vt:lpstr>默认设计模板</vt:lpstr>
      <vt:lpstr>Equation</vt:lpstr>
      <vt:lpstr>Equation.3</vt:lpstr>
      <vt:lpstr>数电习题课</vt:lpstr>
      <vt:lpstr>数字系统设计期中习题课</vt:lpstr>
      <vt:lpstr>逻辑函数化简</vt:lpstr>
      <vt:lpstr>PowerPoint 演示文稿</vt:lpstr>
      <vt:lpstr>PowerPoint 演示文稿</vt:lpstr>
      <vt:lpstr>PowerPoint 演示文稿</vt:lpstr>
      <vt:lpstr>历年期中试题</vt:lpstr>
      <vt:lpstr>历年期中试题</vt:lpstr>
      <vt:lpstr>PowerPoint 演示文稿</vt:lpstr>
      <vt:lpstr>PowerPoint 演示文稿</vt:lpstr>
      <vt:lpstr>PowerPoint 演示文稿</vt:lpstr>
      <vt:lpstr>PowerPoint 演示文稿</vt:lpstr>
      <vt:lpstr>历年期中试题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历年期中试题</vt:lpstr>
      <vt:lpstr>历年期中试题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历年期中试题</vt:lpstr>
      <vt:lpstr>历年期中试题</vt:lpstr>
      <vt:lpstr>PowerPoint 演示文稿</vt:lpstr>
    </vt:vector>
  </TitlesOfParts>
  <Company>fj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gh</dc:creator>
  <cp:lastModifiedBy>nine days</cp:lastModifiedBy>
  <cp:revision>393</cp:revision>
  <dcterms:created xsi:type="dcterms:W3CDTF">2009-10-13T03:30:32Z</dcterms:created>
  <dcterms:modified xsi:type="dcterms:W3CDTF">2019-04-18T01:30:10Z</dcterms:modified>
</cp:coreProperties>
</file>